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482" r:id="rId2"/>
    <p:sldId id="881" r:id="rId3"/>
    <p:sldId id="257" r:id="rId4"/>
    <p:sldId id="937" r:id="rId5"/>
    <p:sldId id="938" r:id="rId6"/>
    <p:sldId id="260" r:id="rId7"/>
    <p:sldId id="867" r:id="rId8"/>
    <p:sldId id="894" r:id="rId9"/>
    <p:sldId id="883" r:id="rId10"/>
    <p:sldId id="887" r:id="rId11"/>
    <p:sldId id="888" r:id="rId12"/>
    <p:sldId id="884" r:id="rId13"/>
    <p:sldId id="889" r:id="rId14"/>
    <p:sldId id="890" r:id="rId15"/>
    <p:sldId id="897" r:id="rId16"/>
    <p:sldId id="901" r:id="rId17"/>
    <p:sldId id="899" r:id="rId18"/>
    <p:sldId id="900" r:id="rId19"/>
    <p:sldId id="892" r:id="rId20"/>
    <p:sldId id="896" r:id="rId21"/>
    <p:sldId id="936" r:id="rId22"/>
    <p:sldId id="893" r:id="rId23"/>
    <p:sldId id="895" r:id="rId24"/>
    <p:sldId id="857" r:id="rId25"/>
    <p:sldId id="870" r:id="rId26"/>
    <p:sldId id="864" r:id="rId27"/>
    <p:sldId id="871" r:id="rId28"/>
    <p:sldId id="859" r:id="rId29"/>
    <p:sldId id="869" r:id="rId30"/>
    <p:sldId id="917" r:id="rId31"/>
    <p:sldId id="927" r:id="rId32"/>
    <p:sldId id="919" r:id="rId33"/>
    <p:sldId id="921" r:id="rId34"/>
    <p:sldId id="922" r:id="rId35"/>
    <p:sldId id="923" r:id="rId36"/>
    <p:sldId id="924" r:id="rId37"/>
    <p:sldId id="925" r:id="rId38"/>
    <p:sldId id="644" r:id="rId39"/>
  </p:sldIdLst>
  <p:sldSz cx="12192000" cy="6858000"/>
  <p:notesSz cx="6815138" cy="982345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90204" pitchFamily="34" charset="0"/>
        <a:ea typeface="黑体" panose="02010609060101010101" pitchFamily="49" charset="-122"/>
        <a:cs typeface="+mn-cs"/>
      </a:defRPr>
    </a:lvl1pPr>
    <a:lvl2pPr marL="549275"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90204" pitchFamily="34" charset="0"/>
        <a:ea typeface="黑体" panose="02010609060101010101" pitchFamily="49" charset="-122"/>
        <a:cs typeface="+mn-cs"/>
      </a:defRPr>
    </a:lvl2pPr>
    <a:lvl3pPr marL="1097915"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90204" pitchFamily="34" charset="0"/>
        <a:ea typeface="黑体" panose="02010609060101010101" pitchFamily="49" charset="-122"/>
        <a:cs typeface="+mn-cs"/>
      </a:defRPr>
    </a:lvl3pPr>
    <a:lvl4pPr marL="1647190"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90204" pitchFamily="34" charset="0"/>
        <a:ea typeface="黑体" panose="02010609060101010101" pitchFamily="49" charset="-122"/>
        <a:cs typeface="+mn-cs"/>
      </a:defRPr>
    </a:lvl4pPr>
    <a:lvl5pPr marL="2196465"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90204" pitchFamily="34" charset="0"/>
        <a:ea typeface="黑体" panose="02010609060101010101" pitchFamily="49" charset="-122"/>
        <a:cs typeface="+mn-cs"/>
      </a:defRPr>
    </a:lvl5pPr>
    <a:lvl6pPr marL="2745105" algn="l" defTabSz="1097915" rtl="0" eaLnBrk="1" latinLnBrk="0" hangingPunct="1">
      <a:defRPr kern="1200">
        <a:solidFill>
          <a:schemeClr val="bg1"/>
        </a:solidFill>
        <a:latin typeface="Arial" panose="020B0604020202090204" pitchFamily="34" charset="0"/>
        <a:ea typeface="黑体" panose="02010609060101010101" pitchFamily="49" charset="-122"/>
        <a:cs typeface="+mn-cs"/>
      </a:defRPr>
    </a:lvl6pPr>
    <a:lvl7pPr marL="3294380" algn="l" defTabSz="1097915" rtl="0" eaLnBrk="1" latinLnBrk="0" hangingPunct="1">
      <a:defRPr kern="1200">
        <a:solidFill>
          <a:schemeClr val="bg1"/>
        </a:solidFill>
        <a:latin typeface="Arial" panose="020B0604020202090204" pitchFamily="34" charset="0"/>
        <a:ea typeface="黑体" panose="02010609060101010101" pitchFamily="49" charset="-122"/>
        <a:cs typeface="+mn-cs"/>
      </a:defRPr>
    </a:lvl7pPr>
    <a:lvl8pPr marL="3843655" algn="l" defTabSz="1097915" rtl="0" eaLnBrk="1" latinLnBrk="0" hangingPunct="1">
      <a:defRPr kern="1200">
        <a:solidFill>
          <a:schemeClr val="bg1"/>
        </a:solidFill>
        <a:latin typeface="Arial" panose="020B0604020202090204" pitchFamily="34" charset="0"/>
        <a:ea typeface="黑体" panose="02010609060101010101" pitchFamily="49" charset="-122"/>
        <a:cs typeface="+mn-cs"/>
      </a:defRPr>
    </a:lvl8pPr>
    <a:lvl9pPr marL="4392295" algn="l" defTabSz="1097915" rtl="0" eaLnBrk="1" latinLnBrk="0" hangingPunct="1">
      <a:defRPr kern="1200">
        <a:solidFill>
          <a:schemeClr val="bg1"/>
        </a:solidFill>
        <a:latin typeface="Arial" panose="020B060402020209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46">
          <p15:clr>
            <a:srgbClr val="A4A3A4"/>
          </p15:clr>
        </p15:guide>
        <p15:guide id="2" pos="3847">
          <p15:clr>
            <a:srgbClr val="A4A3A4"/>
          </p15:clr>
        </p15:guide>
        <p15:guide id="3" orient="horz" pos="484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9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94">
          <p15:clr>
            <a:srgbClr val="A4A3A4"/>
          </p15:clr>
        </p15:guide>
        <p15:guide id="2" pos="215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7E4BD"/>
    <a:srgbClr val="92B446"/>
    <a:srgbClr val="898989"/>
    <a:srgbClr val="D99252"/>
    <a:srgbClr val="00688F"/>
    <a:srgbClr val="3C3C3C"/>
    <a:srgbClr val="666666"/>
    <a:srgbClr val="7B7B7B"/>
    <a:srgbClr val="909090"/>
    <a:srgbClr val="BBB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46" autoAdjust="0"/>
    <p:restoredTop sz="92804" autoAdjust="0"/>
  </p:normalViewPr>
  <p:slideViewPr>
    <p:cSldViewPr snapToGrid="0">
      <p:cViewPr varScale="1">
        <p:scale>
          <a:sx n="70" d="100"/>
          <a:sy n="70" d="100"/>
        </p:scale>
        <p:origin x="509" y="62"/>
      </p:cViewPr>
      <p:guideLst>
        <p:guide pos="346"/>
        <p:guide pos="3847"/>
        <p:guide orient="horz" pos="484"/>
        <p:guide orient="horz" pos="2160"/>
        <p:guide orient="horz" pos="397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8932"/>
    </p:cViewPr>
  </p:sorterViewPr>
  <p:notesViewPr>
    <p:cSldViewPr snapToGrid="0">
      <p:cViewPr>
        <p:scale>
          <a:sx n="100" d="100"/>
          <a:sy n="100" d="100"/>
        </p:scale>
        <p:origin x="2706" y="-468"/>
      </p:cViewPr>
      <p:guideLst>
        <p:guide orient="horz" pos="3094"/>
        <p:guide pos="215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275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60800" y="0"/>
            <a:ext cx="295275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E6701-EA67-4648-ABA2-C8E37250D09A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31325"/>
            <a:ext cx="2952750" cy="492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60800" y="9331325"/>
            <a:ext cx="2952750" cy="492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9EBFA-8F82-480B-AEAA-0BD9C152A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2750" cy="4905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0800" y="0"/>
            <a:ext cx="2952750" cy="4905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3350" y="736600"/>
            <a:ext cx="6550025" cy="3684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665663"/>
            <a:ext cx="5453062" cy="44211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31325"/>
            <a:ext cx="2952750" cy="4905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0800" y="9331325"/>
            <a:ext cx="2952750" cy="4905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657C935-02EF-4E5F-AB1A-2F53704EF17C}" type="slidenum">
              <a:rPr lang="en-US" altLang="zh-CN"/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4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1pPr>
    <a:lvl2pPr marL="549275" algn="l" rtl="0" eaLnBrk="0" fontAlgn="base" hangingPunct="0">
      <a:spcBef>
        <a:spcPct val="30000"/>
      </a:spcBef>
      <a:spcAft>
        <a:spcPct val="0"/>
      </a:spcAft>
      <a:defRPr sz="144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2pPr>
    <a:lvl3pPr marL="1097915" algn="l" rtl="0" eaLnBrk="0" fontAlgn="base" hangingPunct="0">
      <a:spcBef>
        <a:spcPct val="30000"/>
      </a:spcBef>
      <a:spcAft>
        <a:spcPct val="0"/>
      </a:spcAft>
      <a:defRPr sz="144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3pPr>
    <a:lvl4pPr marL="1647190" algn="l" rtl="0" eaLnBrk="0" fontAlgn="base" hangingPunct="0">
      <a:spcBef>
        <a:spcPct val="30000"/>
      </a:spcBef>
      <a:spcAft>
        <a:spcPct val="0"/>
      </a:spcAft>
      <a:defRPr sz="144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4pPr>
    <a:lvl5pPr marL="2196465" algn="l" rtl="0" eaLnBrk="0" fontAlgn="base" hangingPunct="0">
      <a:spcBef>
        <a:spcPct val="30000"/>
      </a:spcBef>
      <a:spcAft>
        <a:spcPct val="0"/>
      </a:spcAft>
      <a:defRPr sz="1440"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5pPr>
    <a:lvl6pPr marL="2745105" algn="l" defTabSz="1097915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4380" algn="l" defTabSz="1097915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3655" algn="l" defTabSz="1097915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92295" algn="l" defTabSz="1097915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3350" y="736600"/>
            <a:ext cx="65500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线路特征数据和交路与开行信息在</a:t>
            </a:r>
            <a:r>
              <a:rPr lang="en-US" altLang="zh-CN" dirty="0">
                <a:sym typeface="+mn-lt"/>
              </a:rPr>
              <a:t>PHM</a:t>
            </a:r>
            <a:r>
              <a:rPr lang="zh-CN" altLang="en-US" dirty="0">
                <a:sym typeface="+mn-lt"/>
              </a:rPr>
              <a:t>系统中整合应用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57C935-02EF-4E5F-AB1A-2F53704EF17C}" type="slidenum">
              <a:rPr lang="en-US" altLang="zh-CN" smtClean="0"/>
              <a:t>1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图片占位符 55"/>
          <p:cNvSpPr>
            <a:spLocks noGrp="1"/>
          </p:cNvSpPr>
          <p:nvPr>
            <p:ph type="pic" sz="quarter" idx="14"/>
          </p:nvPr>
        </p:nvSpPr>
        <p:spPr bwMode="auto">
          <a:xfrm>
            <a:off x="527051" y="1989139"/>
            <a:ext cx="11137900" cy="2555875"/>
          </a:xfrm>
          <a:custGeom>
            <a:avLst/>
            <a:gdLst>
              <a:gd name="connsiteX0" fmla="*/ 2127646 w 8353425"/>
              <a:gd name="connsiteY0" fmla="*/ 0 h 2555875"/>
              <a:gd name="connsiteX1" fmla="*/ 3063875 w 8353425"/>
              <a:gd name="connsiteY1" fmla="*/ 0 h 2555875"/>
              <a:gd name="connsiteX2" fmla="*/ 7849789 w 8353425"/>
              <a:gd name="connsiteY2" fmla="*/ 0 h 2555875"/>
              <a:gd name="connsiteX3" fmla="*/ 8353425 w 8353425"/>
              <a:gd name="connsiteY3" fmla="*/ 0 h 2555875"/>
              <a:gd name="connsiteX4" fmla="*/ 8353425 w 8353425"/>
              <a:gd name="connsiteY4" fmla="*/ 1187450 h 2555875"/>
              <a:gd name="connsiteX5" fmla="*/ 8353424 w 8353425"/>
              <a:gd name="connsiteY5" fmla="*/ 1187450 h 2555875"/>
              <a:gd name="connsiteX6" fmla="*/ 8353424 w 8353425"/>
              <a:gd name="connsiteY6" fmla="*/ 2052240 h 2555875"/>
              <a:gd name="connsiteX7" fmla="*/ 7951289 w 8353425"/>
              <a:gd name="connsiteY7" fmla="*/ 2545643 h 2555875"/>
              <a:gd name="connsiteX8" fmla="*/ 7885102 w 8353425"/>
              <a:gd name="connsiteY8" fmla="*/ 2552315 h 2555875"/>
              <a:gd name="connsiteX9" fmla="*/ 7885102 w 8353425"/>
              <a:gd name="connsiteY9" fmla="*/ 2555081 h 2555875"/>
              <a:gd name="connsiteX10" fmla="*/ 7857666 w 8353425"/>
              <a:gd name="connsiteY10" fmla="*/ 2555081 h 2555875"/>
              <a:gd name="connsiteX11" fmla="*/ 7849789 w 8353425"/>
              <a:gd name="connsiteY11" fmla="*/ 2555875 h 2555875"/>
              <a:gd name="connsiteX12" fmla="*/ 2127646 w 8353425"/>
              <a:gd name="connsiteY12" fmla="*/ 2555875 h 2555875"/>
              <a:gd name="connsiteX13" fmla="*/ 2119770 w 8353425"/>
              <a:gd name="connsiteY13" fmla="*/ 2555081 h 2555875"/>
              <a:gd name="connsiteX14" fmla="*/ 0 w 8353425"/>
              <a:gd name="connsiteY14" fmla="*/ 2555081 h 2555875"/>
              <a:gd name="connsiteX15" fmla="*/ 0 w 8353425"/>
              <a:gd name="connsiteY15" fmla="*/ 3977 h 2555875"/>
              <a:gd name="connsiteX16" fmla="*/ 2088195 w 8353425"/>
              <a:gd name="connsiteY16" fmla="*/ 3977 h 255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353425" h="2555875">
                <a:moveTo>
                  <a:pt x="2127646" y="0"/>
                </a:moveTo>
                <a:lnTo>
                  <a:pt x="3063875" y="0"/>
                </a:lnTo>
                <a:lnTo>
                  <a:pt x="7849789" y="0"/>
                </a:lnTo>
                <a:lnTo>
                  <a:pt x="8353425" y="0"/>
                </a:lnTo>
                <a:lnTo>
                  <a:pt x="8353425" y="1187450"/>
                </a:lnTo>
                <a:lnTo>
                  <a:pt x="8353424" y="1187450"/>
                </a:lnTo>
                <a:lnTo>
                  <a:pt x="8353424" y="2052240"/>
                </a:lnTo>
                <a:cubicBezTo>
                  <a:pt x="8353424" y="2295621"/>
                  <a:pt x="8180787" y="2498681"/>
                  <a:pt x="7951289" y="2545643"/>
                </a:cubicBezTo>
                <a:lnTo>
                  <a:pt x="7885102" y="2552315"/>
                </a:lnTo>
                <a:lnTo>
                  <a:pt x="7885102" y="2555081"/>
                </a:lnTo>
                <a:lnTo>
                  <a:pt x="7857666" y="2555081"/>
                </a:lnTo>
                <a:lnTo>
                  <a:pt x="7849789" y="2555875"/>
                </a:lnTo>
                <a:lnTo>
                  <a:pt x="2127646" y="2555875"/>
                </a:lnTo>
                <a:lnTo>
                  <a:pt x="2119770" y="2555081"/>
                </a:lnTo>
                <a:lnTo>
                  <a:pt x="0" y="2555081"/>
                </a:lnTo>
                <a:lnTo>
                  <a:pt x="0" y="3977"/>
                </a:lnTo>
                <a:lnTo>
                  <a:pt x="2088195" y="397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noAutofit/>
          </a:bodyPr>
          <a:lstStyle>
            <a:lvl1pPr marL="0" indent="0">
              <a:buNone/>
              <a:defRPr sz="1400">
                <a:noFill/>
              </a:defRPr>
            </a:lvl1pPr>
          </a:lstStyle>
          <a:p>
            <a:endParaRPr lang="zh-CN" altLang="en-US"/>
          </a:p>
        </p:txBody>
      </p:sp>
      <p:sp>
        <p:nvSpPr>
          <p:cNvPr id="11" name="矩形 10" hidden="1"/>
          <p:cNvSpPr/>
          <p:nvPr/>
        </p:nvSpPr>
        <p:spPr bwMode="auto">
          <a:xfrm>
            <a:off x="623795" y="-336808"/>
            <a:ext cx="4579436" cy="22321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none" lIns="91441" tIns="45720" rIns="91441" bIns="45720" numCol="1" rtlCol="0" anchor="ctr" anchorCtr="0" compatLnSpc="1"/>
          <a:lstStyle/>
          <a:p>
            <a:pPr marL="0" marR="0" indent="0" algn="ctr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>
            <a:off x="1151467" y="440616"/>
            <a:ext cx="3116639" cy="795047"/>
            <a:chOff x="633" y="230"/>
            <a:chExt cx="1226" cy="417"/>
          </a:xfrm>
        </p:grpSpPr>
        <p:sp>
          <p:nvSpPr>
            <p:cNvPr id="32" name="Freeform 5"/>
            <p:cNvSpPr/>
            <p:nvPr/>
          </p:nvSpPr>
          <p:spPr bwMode="auto">
            <a:xfrm>
              <a:off x="1157" y="454"/>
              <a:ext cx="158" cy="167"/>
            </a:xfrm>
            <a:custGeom>
              <a:avLst/>
              <a:gdLst>
                <a:gd name="T0" fmla="*/ 0 w 31"/>
                <a:gd name="T1" fmla="*/ 13 h 32"/>
                <a:gd name="T2" fmla="*/ 0 w 31"/>
                <a:gd name="T3" fmla="*/ 19 h 32"/>
                <a:gd name="T4" fmla="*/ 17 w 31"/>
                <a:gd name="T5" fmla="*/ 32 h 32"/>
                <a:gd name="T6" fmla="*/ 31 w 31"/>
                <a:gd name="T7" fmla="*/ 32 h 32"/>
                <a:gd name="T8" fmla="*/ 31 w 31"/>
                <a:gd name="T9" fmla="*/ 26 h 32"/>
                <a:gd name="T10" fmla="*/ 18 w 31"/>
                <a:gd name="T11" fmla="*/ 26 h 32"/>
                <a:gd name="T12" fmla="*/ 9 w 31"/>
                <a:gd name="T13" fmla="*/ 19 h 32"/>
                <a:gd name="T14" fmla="*/ 9 w 31"/>
                <a:gd name="T15" fmla="*/ 13 h 32"/>
                <a:gd name="T16" fmla="*/ 18 w 31"/>
                <a:gd name="T17" fmla="*/ 6 h 32"/>
                <a:gd name="T18" fmla="*/ 31 w 31"/>
                <a:gd name="T19" fmla="*/ 6 h 32"/>
                <a:gd name="T20" fmla="*/ 31 w 31"/>
                <a:gd name="T21" fmla="*/ 0 h 32"/>
                <a:gd name="T22" fmla="*/ 17 w 31"/>
                <a:gd name="T23" fmla="*/ 0 h 32"/>
                <a:gd name="T24" fmla="*/ 0 w 31"/>
                <a:gd name="T25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2">
                  <a:moveTo>
                    <a:pt x="0" y="13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4" y="32"/>
                    <a:pt x="17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21" y="26"/>
                    <a:pt x="18" y="26"/>
                  </a:cubicBezTo>
                  <a:cubicBezTo>
                    <a:pt x="12" y="26"/>
                    <a:pt x="9" y="22"/>
                    <a:pt x="9" y="19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0"/>
                    <a:pt x="12" y="6"/>
                    <a:pt x="18" y="6"/>
                  </a:cubicBezTo>
                  <a:cubicBezTo>
                    <a:pt x="21" y="6"/>
                    <a:pt x="31" y="6"/>
                    <a:pt x="31" y="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4" y="0"/>
                    <a:pt x="0" y="6"/>
                    <a:pt x="0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6"/>
            <p:cNvSpPr/>
            <p:nvPr/>
          </p:nvSpPr>
          <p:spPr bwMode="auto">
            <a:xfrm>
              <a:off x="1706" y="454"/>
              <a:ext cx="153" cy="167"/>
            </a:xfrm>
            <a:custGeom>
              <a:avLst/>
              <a:gdLst>
                <a:gd name="T0" fmla="*/ 17 w 30"/>
                <a:gd name="T1" fmla="*/ 6 h 32"/>
                <a:gd name="T2" fmla="*/ 30 w 30"/>
                <a:gd name="T3" fmla="*/ 6 h 32"/>
                <a:gd name="T4" fmla="*/ 30 w 30"/>
                <a:gd name="T5" fmla="*/ 0 h 32"/>
                <a:gd name="T6" fmla="*/ 17 w 30"/>
                <a:gd name="T7" fmla="*/ 0 h 32"/>
                <a:gd name="T8" fmla="*/ 0 w 30"/>
                <a:gd name="T9" fmla="*/ 13 h 32"/>
                <a:gd name="T10" fmla="*/ 0 w 30"/>
                <a:gd name="T11" fmla="*/ 19 h 32"/>
                <a:gd name="T12" fmla="*/ 17 w 30"/>
                <a:gd name="T13" fmla="*/ 32 h 32"/>
                <a:gd name="T14" fmla="*/ 30 w 30"/>
                <a:gd name="T15" fmla="*/ 32 h 32"/>
                <a:gd name="T16" fmla="*/ 30 w 30"/>
                <a:gd name="T17" fmla="*/ 26 h 32"/>
                <a:gd name="T18" fmla="*/ 17 w 30"/>
                <a:gd name="T19" fmla="*/ 26 h 32"/>
                <a:gd name="T20" fmla="*/ 8 w 30"/>
                <a:gd name="T21" fmla="*/ 19 h 32"/>
                <a:gd name="T22" fmla="*/ 8 w 30"/>
                <a:gd name="T23" fmla="*/ 13 h 32"/>
                <a:gd name="T24" fmla="*/ 17 w 30"/>
                <a:gd name="T25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2">
                  <a:moveTo>
                    <a:pt x="17" y="6"/>
                  </a:moveTo>
                  <a:cubicBezTo>
                    <a:pt x="21" y="6"/>
                    <a:pt x="30" y="6"/>
                    <a:pt x="30" y="6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" y="0"/>
                    <a:pt x="0" y="6"/>
                    <a:pt x="0" y="1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3" y="32"/>
                    <a:pt x="17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21" y="26"/>
                    <a:pt x="17" y="26"/>
                  </a:cubicBezTo>
                  <a:cubicBezTo>
                    <a:pt x="11" y="26"/>
                    <a:pt x="8" y="22"/>
                    <a:pt x="8" y="19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0"/>
                    <a:pt x="11" y="6"/>
                    <a:pt x="1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7"/>
            <p:cNvSpPr/>
            <p:nvPr/>
          </p:nvSpPr>
          <p:spPr bwMode="auto">
            <a:xfrm>
              <a:off x="1335" y="454"/>
              <a:ext cx="168" cy="167"/>
            </a:xfrm>
            <a:custGeom>
              <a:avLst/>
              <a:gdLst>
                <a:gd name="T0" fmla="*/ 32 w 33"/>
                <a:gd name="T1" fmla="*/ 12 h 32"/>
                <a:gd name="T2" fmla="*/ 32 w 33"/>
                <a:gd name="T3" fmla="*/ 9 h 32"/>
                <a:gd name="T4" fmla="*/ 18 w 33"/>
                <a:gd name="T5" fmla="*/ 0 h 32"/>
                <a:gd name="T6" fmla="*/ 0 w 33"/>
                <a:gd name="T7" fmla="*/ 0 h 32"/>
                <a:gd name="T8" fmla="*/ 0 w 33"/>
                <a:gd name="T9" fmla="*/ 32 h 32"/>
                <a:gd name="T10" fmla="*/ 9 w 33"/>
                <a:gd name="T11" fmla="*/ 32 h 32"/>
                <a:gd name="T12" fmla="*/ 9 w 33"/>
                <a:gd name="T13" fmla="*/ 6 h 32"/>
                <a:gd name="T14" fmla="*/ 18 w 33"/>
                <a:gd name="T15" fmla="*/ 6 h 32"/>
                <a:gd name="T16" fmla="*/ 24 w 33"/>
                <a:gd name="T17" fmla="*/ 10 h 32"/>
                <a:gd name="T18" fmla="*/ 24 w 33"/>
                <a:gd name="T19" fmla="*/ 12 h 32"/>
                <a:gd name="T20" fmla="*/ 18 w 33"/>
                <a:gd name="T21" fmla="*/ 16 h 32"/>
                <a:gd name="T22" fmla="*/ 13 w 33"/>
                <a:gd name="T23" fmla="*/ 16 h 32"/>
                <a:gd name="T24" fmla="*/ 13 w 33"/>
                <a:gd name="T25" fmla="*/ 18 h 32"/>
                <a:gd name="T26" fmla="*/ 22 w 33"/>
                <a:gd name="T27" fmla="*/ 32 h 32"/>
                <a:gd name="T28" fmla="*/ 33 w 33"/>
                <a:gd name="T29" fmla="*/ 32 h 32"/>
                <a:gd name="T30" fmla="*/ 25 w 33"/>
                <a:gd name="T31" fmla="*/ 20 h 32"/>
                <a:gd name="T32" fmla="*/ 32 w 33"/>
                <a:gd name="T33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2">
                  <a:moveTo>
                    <a:pt x="32" y="12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5"/>
                    <a:pt x="30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3" y="6"/>
                    <a:pt x="24" y="8"/>
                    <a:pt x="24" y="1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3"/>
                    <a:pt x="23" y="16"/>
                    <a:pt x="18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1" y="19"/>
                    <a:pt x="32" y="16"/>
                    <a:pt x="3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8"/>
            <p:cNvSpPr/>
            <p:nvPr/>
          </p:nvSpPr>
          <p:spPr bwMode="auto">
            <a:xfrm>
              <a:off x="1523" y="454"/>
              <a:ext cx="168" cy="167"/>
            </a:xfrm>
            <a:custGeom>
              <a:avLst/>
              <a:gdLst>
                <a:gd name="T0" fmla="*/ 32 w 33"/>
                <a:gd name="T1" fmla="*/ 12 h 32"/>
                <a:gd name="T2" fmla="*/ 32 w 33"/>
                <a:gd name="T3" fmla="*/ 9 h 32"/>
                <a:gd name="T4" fmla="*/ 18 w 33"/>
                <a:gd name="T5" fmla="*/ 0 h 32"/>
                <a:gd name="T6" fmla="*/ 0 w 33"/>
                <a:gd name="T7" fmla="*/ 0 h 32"/>
                <a:gd name="T8" fmla="*/ 0 w 33"/>
                <a:gd name="T9" fmla="*/ 32 h 32"/>
                <a:gd name="T10" fmla="*/ 9 w 33"/>
                <a:gd name="T11" fmla="*/ 32 h 32"/>
                <a:gd name="T12" fmla="*/ 9 w 33"/>
                <a:gd name="T13" fmla="*/ 6 h 32"/>
                <a:gd name="T14" fmla="*/ 18 w 33"/>
                <a:gd name="T15" fmla="*/ 6 h 32"/>
                <a:gd name="T16" fmla="*/ 23 w 33"/>
                <a:gd name="T17" fmla="*/ 10 h 32"/>
                <a:gd name="T18" fmla="*/ 23 w 33"/>
                <a:gd name="T19" fmla="*/ 12 h 32"/>
                <a:gd name="T20" fmla="*/ 18 w 33"/>
                <a:gd name="T21" fmla="*/ 16 h 32"/>
                <a:gd name="T22" fmla="*/ 13 w 33"/>
                <a:gd name="T23" fmla="*/ 16 h 32"/>
                <a:gd name="T24" fmla="*/ 13 w 33"/>
                <a:gd name="T25" fmla="*/ 18 h 32"/>
                <a:gd name="T26" fmla="*/ 22 w 33"/>
                <a:gd name="T27" fmla="*/ 32 h 32"/>
                <a:gd name="T28" fmla="*/ 33 w 33"/>
                <a:gd name="T29" fmla="*/ 32 h 32"/>
                <a:gd name="T30" fmla="*/ 25 w 33"/>
                <a:gd name="T31" fmla="*/ 20 h 32"/>
                <a:gd name="T32" fmla="*/ 32 w 33"/>
                <a:gd name="T33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2">
                  <a:moveTo>
                    <a:pt x="32" y="12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5"/>
                    <a:pt x="30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3" y="6"/>
                    <a:pt x="23" y="8"/>
                    <a:pt x="23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3" y="16"/>
                    <a:pt x="18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0" y="19"/>
                    <a:pt x="32" y="16"/>
                    <a:pt x="3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9"/>
            <p:cNvSpPr/>
            <p:nvPr/>
          </p:nvSpPr>
          <p:spPr bwMode="auto">
            <a:xfrm>
              <a:off x="729" y="417"/>
              <a:ext cx="77" cy="47"/>
            </a:xfrm>
            <a:custGeom>
              <a:avLst/>
              <a:gdLst>
                <a:gd name="T0" fmla="*/ 2 w 15"/>
                <a:gd name="T1" fmla="*/ 0 h 9"/>
                <a:gd name="T2" fmla="*/ 0 w 15"/>
                <a:gd name="T3" fmla="*/ 1 h 9"/>
                <a:gd name="T4" fmla="*/ 0 w 15"/>
                <a:gd name="T5" fmla="*/ 8 h 9"/>
                <a:gd name="T6" fmla="*/ 2 w 15"/>
                <a:gd name="T7" fmla="*/ 9 h 9"/>
                <a:gd name="T8" fmla="*/ 15 w 15"/>
                <a:gd name="T9" fmla="*/ 9 h 9"/>
                <a:gd name="T10" fmla="*/ 15 w 15"/>
                <a:gd name="T11" fmla="*/ 0 h 9"/>
                <a:gd name="T12" fmla="*/ 2 w 15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9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0"/>
            <p:cNvSpPr/>
            <p:nvPr/>
          </p:nvSpPr>
          <p:spPr bwMode="auto">
            <a:xfrm>
              <a:off x="862" y="417"/>
              <a:ext cx="71" cy="47"/>
            </a:xfrm>
            <a:custGeom>
              <a:avLst/>
              <a:gdLst>
                <a:gd name="T0" fmla="*/ 13 w 14"/>
                <a:gd name="T1" fmla="*/ 0 h 9"/>
                <a:gd name="T2" fmla="*/ 14 w 14"/>
                <a:gd name="T3" fmla="*/ 1 h 9"/>
                <a:gd name="T4" fmla="*/ 14 w 14"/>
                <a:gd name="T5" fmla="*/ 8 h 9"/>
                <a:gd name="T6" fmla="*/ 13 w 14"/>
                <a:gd name="T7" fmla="*/ 9 h 9"/>
                <a:gd name="T8" fmla="*/ 0 w 14"/>
                <a:gd name="T9" fmla="*/ 9 h 9"/>
                <a:gd name="T10" fmla="*/ 0 w 14"/>
                <a:gd name="T11" fmla="*/ 0 h 9"/>
                <a:gd name="T12" fmla="*/ 13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3" y="0"/>
                  </a:moveTo>
                  <a:cubicBezTo>
                    <a:pt x="14" y="0"/>
                    <a:pt x="14" y="0"/>
                    <a:pt x="14" y="1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3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1"/>
            <p:cNvSpPr/>
            <p:nvPr/>
          </p:nvSpPr>
          <p:spPr bwMode="auto">
            <a:xfrm>
              <a:off x="633" y="334"/>
              <a:ext cx="173" cy="214"/>
            </a:xfrm>
            <a:custGeom>
              <a:avLst/>
              <a:gdLst>
                <a:gd name="T0" fmla="*/ 11 w 34"/>
                <a:gd name="T1" fmla="*/ 12 h 41"/>
                <a:gd name="T2" fmla="*/ 15 w 34"/>
                <a:gd name="T3" fmla="*/ 8 h 41"/>
                <a:gd name="T4" fmla="*/ 34 w 34"/>
                <a:gd name="T5" fmla="*/ 8 h 41"/>
                <a:gd name="T6" fmla="*/ 34 w 34"/>
                <a:gd name="T7" fmla="*/ 0 h 41"/>
                <a:gd name="T8" fmla="*/ 12 w 34"/>
                <a:gd name="T9" fmla="*/ 0 h 41"/>
                <a:gd name="T10" fmla="*/ 0 w 34"/>
                <a:gd name="T11" fmla="*/ 11 h 41"/>
                <a:gd name="T12" fmla="*/ 0 w 34"/>
                <a:gd name="T13" fmla="*/ 30 h 41"/>
                <a:gd name="T14" fmla="*/ 12 w 34"/>
                <a:gd name="T15" fmla="*/ 41 h 41"/>
                <a:gd name="T16" fmla="*/ 34 w 34"/>
                <a:gd name="T17" fmla="*/ 41 h 41"/>
                <a:gd name="T18" fmla="*/ 34 w 34"/>
                <a:gd name="T19" fmla="*/ 32 h 41"/>
                <a:gd name="T20" fmla="*/ 15 w 34"/>
                <a:gd name="T21" fmla="*/ 32 h 41"/>
                <a:gd name="T22" fmla="*/ 11 w 34"/>
                <a:gd name="T23" fmla="*/ 28 h 41"/>
                <a:gd name="T24" fmla="*/ 11 w 34"/>
                <a:gd name="T25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1">
                  <a:moveTo>
                    <a:pt x="11" y="12"/>
                  </a:moveTo>
                  <a:cubicBezTo>
                    <a:pt x="11" y="10"/>
                    <a:pt x="13" y="8"/>
                    <a:pt x="15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6"/>
                    <a:pt x="5" y="41"/>
                    <a:pt x="12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3" y="32"/>
                    <a:pt x="11" y="31"/>
                    <a:pt x="11" y="28"/>
                  </a:cubicBezTo>
                  <a:lnTo>
                    <a:pt x="11" y="12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2"/>
            <p:cNvSpPr/>
            <p:nvPr/>
          </p:nvSpPr>
          <p:spPr bwMode="auto">
            <a:xfrm>
              <a:off x="862" y="334"/>
              <a:ext cx="168" cy="214"/>
            </a:xfrm>
            <a:custGeom>
              <a:avLst/>
              <a:gdLst>
                <a:gd name="T0" fmla="*/ 23 w 33"/>
                <a:gd name="T1" fmla="*/ 12 h 41"/>
                <a:gd name="T2" fmla="*/ 19 w 33"/>
                <a:gd name="T3" fmla="*/ 8 h 41"/>
                <a:gd name="T4" fmla="*/ 0 w 33"/>
                <a:gd name="T5" fmla="*/ 8 h 41"/>
                <a:gd name="T6" fmla="*/ 0 w 33"/>
                <a:gd name="T7" fmla="*/ 0 h 41"/>
                <a:gd name="T8" fmla="*/ 22 w 33"/>
                <a:gd name="T9" fmla="*/ 0 h 41"/>
                <a:gd name="T10" fmla="*/ 33 w 33"/>
                <a:gd name="T11" fmla="*/ 11 h 41"/>
                <a:gd name="T12" fmla="*/ 33 w 33"/>
                <a:gd name="T13" fmla="*/ 30 h 41"/>
                <a:gd name="T14" fmla="*/ 22 w 33"/>
                <a:gd name="T15" fmla="*/ 41 h 41"/>
                <a:gd name="T16" fmla="*/ 0 w 33"/>
                <a:gd name="T17" fmla="*/ 41 h 41"/>
                <a:gd name="T18" fmla="*/ 0 w 33"/>
                <a:gd name="T19" fmla="*/ 32 h 41"/>
                <a:gd name="T20" fmla="*/ 19 w 33"/>
                <a:gd name="T21" fmla="*/ 32 h 41"/>
                <a:gd name="T22" fmla="*/ 23 w 33"/>
                <a:gd name="T23" fmla="*/ 28 h 41"/>
                <a:gd name="T24" fmla="*/ 23 w 33"/>
                <a:gd name="T25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41">
                  <a:moveTo>
                    <a:pt x="23" y="12"/>
                  </a:moveTo>
                  <a:cubicBezTo>
                    <a:pt x="23" y="10"/>
                    <a:pt x="21" y="8"/>
                    <a:pt x="19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3" y="5"/>
                    <a:pt x="33" y="1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6"/>
                    <a:pt x="28" y="41"/>
                    <a:pt x="22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3" y="31"/>
                    <a:pt x="23" y="28"/>
                  </a:cubicBezTo>
                  <a:lnTo>
                    <a:pt x="23" y="12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3"/>
            <p:cNvSpPr/>
            <p:nvPr/>
          </p:nvSpPr>
          <p:spPr bwMode="auto">
            <a:xfrm>
              <a:off x="633" y="230"/>
              <a:ext cx="402" cy="78"/>
            </a:xfrm>
            <a:custGeom>
              <a:avLst/>
              <a:gdLst>
                <a:gd name="T0" fmla="*/ 229 w 402"/>
                <a:gd name="T1" fmla="*/ 31 h 78"/>
                <a:gd name="T2" fmla="*/ 229 w 402"/>
                <a:gd name="T3" fmla="*/ 0 h 78"/>
                <a:gd name="T4" fmla="*/ 173 w 402"/>
                <a:gd name="T5" fmla="*/ 0 h 78"/>
                <a:gd name="T6" fmla="*/ 173 w 402"/>
                <a:gd name="T7" fmla="*/ 31 h 78"/>
                <a:gd name="T8" fmla="*/ 0 w 402"/>
                <a:gd name="T9" fmla="*/ 31 h 78"/>
                <a:gd name="T10" fmla="*/ 0 w 402"/>
                <a:gd name="T11" fmla="*/ 78 h 78"/>
                <a:gd name="T12" fmla="*/ 402 w 402"/>
                <a:gd name="T13" fmla="*/ 78 h 78"/>
                <a:gd name="T14" fmla="*/ 402 w 402"/>
                <a:gd name="T15" fmla="*/ 31 h 78"/>
                <a:gd name="T16" fmla="*/ 229 w 402"/>
                <a:gd name="T17" fmla="*/ 3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78">
                  <a:moveTo>
                    <a:pt x="229" y="31"/>
                  </a:moveTo>
                  <a:lnTo>
                    <a:pt x="229" y="0"/>
                  </a:lnTo>
                  <a:lnTo>
                    <a:pt x="173" y="0"/>
                  </a:lnTo>
                  <a:lnTo>
                    <a:pt x="173" y="31"/>
                  </a:lnTo>
                  <a:lnTo>
                    <a:pt x="0" y="31"/>
                  </a:lnTo>
                  <a:lnTo>
                    <a:pt x="0" y="78"/>
                  </a:lnTo>
                  <a:lnTo>
                    <a:pt x="402" y="78"/>
                  </a:lnTo>
                  <a:lnTo>
                    <a:pt x="402" y="31"/>
                  </a:lnTo>
                  <a:lnTo>
                    <a:pt x="229" y="31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"/>
            <p:cNvSpPr/>
            <p:nvPr/>
          </p:nvSpPr>
          <p:spPr bwMode="auto">
            <a:xfrm>
              <a:off x="633" y="574"/>
              <a:ext cx="402" cy="73"/>
            </a:xfrm>
            <a:custGeom>
              <a:avLst/>
              <a:gdLst>
                <a:gd name="T0" fmla="*/ 229 w 402"/>
                <a:gd name="T1" fmla="*/ 47 h 73"/>
                <a:gd name="T2" fmla="*/ 229 w 402"/>
                <a:gd name="T3" fmla="*/ 73 h 73"/>
                <a:gd name="T4" fmla="*/ 173 w 402"/>
                <a:gd name="T5" fmla="*/ 73 h 73"/>
                <a:gd name="T6" fmla="*/ 173 w 402"/>
                <a:gd name="T7" fmla="*/ 47 h 73"/>
                <a:gd name="T8" fmla="*/ 0 w 402"/>
                <a:gd name="T9" fmla="*/ 47 h 73"/>
                <a:gd name="T10" fmla="*/ 0 w 402"/>
                <a:gd name="T11" fmla="*/ 0 h 73"/>
                <a:gd name="T12" fmla="*/ 402 w 402"/>
                <a:gd name="T13" fmla="*/ 0 h 73"/>
                <a:gd name="T14" fmla="*/ 402 w 402"/>
                <a:gd name="T15" fmla="*/ 47 h 73"/>
                <a:gd name="T16" fmla="*/ 229 w 402"/>
                <a:gd name="T17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73">
                  <a:moveTo>
                    <a:pt x="229" y="47"/>
                  </a:moveTo>
                  <a:lnTo>
                    <a:pt x="229" y="73"/>
                  </a:lnTo>
                  <a:lnTo>
                    <a:pt x="173" y="73"/>
                  </a:lnTo>
                  <a:lnTo>
                    <a:pt x="17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402" y="0"/>
                  </a:lnTo>
                  <a:lnTo>
                    <a:pt x="402" y="47"/>
                  </a:lnTo>
                  <a:lnTo>
                    <a:pt x="229" y="47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5"/>
            <p:cNvSpPr>
              <a:spLocks noEditPoints="1"/>
            </p:cNvSpPr>
            <p:nvPr/>
          </p:nvSpPr>
          <p:spPr bwMode="auto">
            <a:xfrm>
              <a:off x="1157" y="261"/>
              <a:ext cx="152" cy="151"/>
            </a:xfrm>
            <a:custGeom>
              <a:avLst/>
              <a:gdLst>
                <a:gd name="T0" fmla="*/ 26 w 30"/>
                <a:gd name="T1" fmla="*/ 5 h 29"/>
                <a:gd name="T2" fmla="*/ 17 w 30"/>
                <a:gd name="T3" fmla="*/ 5 h 29"/>
                <a:gd name="T4" fmla="*/ 17 w 30"/>
                <a:gd name="T5" fmla="*/ 0 h 29"/>
                <a:gd name="T6" fmla="*/ 12 w 30"/>
                <a:gd name="T7" fmla="*/ 0 h 29"/>
                <a:gd name="T8" fmla="*/ 12 w 30"/>
                <a:gd name="T9" fmla="*/ 5 h 29"/>
                <a:gd name="T10" fmla="*/ 0 w 30"/>
                <a:gd name="T11" fmla="*/ 5 h 29"/>
                <a:gd name="T12" fmla="*/ 0 w 30"/>
                <a:gd name="T13" fmla="*/ 22 h 29"/>
                <a:gd name="T14" fmla="*/ 12 w 30"/>
                <a:gd name="T15" fmla="*/ 22 h 29"/>
                <a:gd name="T16" fmla="*/ 12 w 30"/>
                <a:gd name="T17" fmla="*/ 29 h 29"/>
                <a:gd name="T18" fmla="*/ 17 w 30"/>
                <a:gd name="T19" fmla="*/ 29 h 29"/>
                <a:gd name="T20" fmla="*/ 17 w 30"/>
                <a:gd name="T21" fmla="*/ 22 h 29"/>
                <a:gd name="T22" fmla="*/ 30 w 30"/>
                <a:gd name="T23" fmla="*/ 22 h 29"/>
                <a:gd name="T24" fmla="*/ 30 w 30"/>
                <a:gd name="T25" fmla="*/ 9 h 29"/>
                <a:gd name="T26" fmla="*/ 26 w 30"/>
                <a:gd name="T27" fmla="*/ 5 h 29"/>
                <a:gd name="T28" fmla="*/ 12 w 30"/>
                <a:gd name="T29" fmla="*/ 18 h 29"/>
                <a:gd name="T30" fmla="*/ 5 w 30"/>
                <a:gd name="T31" fmla="*/ 18 h 29"/>
                <a:gd name="T32" fmla="*/ 5 w 30"/>
                <a:gd name="T33" fmla="*/ 8 h 29"/>
                <a:gd name="T34" fmla="*/ 12 w 30"/>
                <a:gd name="T35" fmla="*/ 8 h 29"/>
                <a:gd name="T36" fmla="*/ 12 w 30"/>
                <a:gd name="T37" fmla="*/ 18 h 29"/>
                <a:gd name="T38" fmla="*/ 24 w 30"/>
                <a:gd name="T39" fmla="*/ 18 h 29"/>
                <a:gd name="T40" fmla="*/ 17 w 30"/>
                <a:gd name="T41" fmla="*/ 18 h 29"/>
                <a:gd name="T42" fmla="*/ 17 w 30"/>
                <a:gd name="T43" fmla="*/ 8 h 29"/>
                <a:gd name="T44" fmla="*/ 23 w 30"/>
                <a:gd name="T45" fmla="*/ 8 h 29"/>
                <a:gd name="T46" fmla="*/ 24 w 30"/>
                <a:gd name="T47" fmla="*/ 10 h 29"/>
                <a:gd name="T48" fmla="*/ 24 w 30"/>
                <a:gd name="T4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29">
                  <a:moveTo>
                    <a:pt x="26" y="5"/>
                  </a:moveTo>
                  <a:cubicBezTo>
                    <a:pt x="23" y="5"/>
                    <a:pt x="17" y="5"/>
                    <a:pt x="17" y="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13"/>
                    <a:pt x="30" y="9"/>
                  </a:cubicBezTo>
                  <a:cubicBezTo>
                    <a:pt x="30" y="6"/>
                    <a:pt x="28" y="5"/>
                    <a:pt x="26" y="5"/>
                  </a:cubicBezTo>
                  <a:close/>
                  <a:moveTo>
                    <a:pt x="12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2" y="18"/>
                  </a:lnTo>
                  <a:close/>
                  <a:moveTo>
                    <a:pt x="24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21" y="8"/>
                    <a:pt x="23" y="8"/>
                  </a:cubicBezTo>
                  <a:cubicBezTo>
                    <a:pt x="24" y="8"/>
                    <a:pt x="24" y="9"/>
                    <a:pt x="24" y="10"/>
                  </a:cubicBezTo>
                  <a:cubicBezTo>
                    <a:pt x="24" y="12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6"/>
            <p:cNvSpPr>
              <a:spLocks noEditPoints="1"/>
            </p:cNvSpPr>
            <p:nvPr/>
          </p:nvSpPr>
          <p:spPr bwMode="auto">
            <a:xfrm>
              <a:off x="1528" y="261"/>
              <a:ext cx="148" cy="151"/>
            </a:xfrm>
            <a:custGeom>
              <a:avLst/>
              <a:gdLst>
                <a:gd name="T0" fmla="*/ 25 w 29"/>
                <a:gd name="T1" fmla="*/ 5 h 29"/>
                <a:gd name="T2" fmla="*/ 17 w 29"/>
                <a:gd name="T3" fmla="*/ 5 h 29"/>
                <a:gd name="T4" fmla="*/ 17 w 29"/>
                <a:gd name="T5" fmla="*/ 0 h 29"/>
                <a:gd name="T6" fmla="*/ 12 w 29"/>
                <a:gd name="T7" fmla="*/ 0 h 29"/>
                <a:gd name="T8" fmla="*/ 12 w 29"/>
                <a:gd name="T9" fmla="*/ 5 h 29"/>
                <a:gd name="T10" fmla="*/ 0 w 29"/>
                <a:gd name="T11" fmla="*/ 5 h 29"/>
                <a:gd name="T12" fmla="*/ 0 w 29"/>
                <a:gd name="T13" fmla="*/ 22 h 29"/>
                <a:gd name="T14" fmla="*/ 12 w 29"/>
                <a:gd name="T15" fmla="*/ 22 h 29"/>
                <a:gd name="T16" fmla="*/ 12 w 29"/>
                <a:gd name="T17" fmla="*/ 29 h 29"/>
                <a:gd name="T18" fmla="*/ 17 w 29"/>
                <a:gd name="T19" fmla="*/ 29 h 29"/>
                <a:gd name="T20" fmla="*/ 17 w 29"/>
                <a:gd name="T21" fmla="*/ 22 h 29"/>
                <a:gd name="T22" fmla="*/ 29 w 29"/>
                <a:gd name="T23" fmla="*/ 22 h 29"/>
                <a:gd name="T24" fmla="*/ 29 w 29"/>
                <a:gd name="T25" fmla="*/ 9 h 29"/>
                <a:gd name="T26" fmla="*/ 25 w 29"/>
                <a:gd name="T27" fmla="*/ 5 h 29"/>
                <a:gd name="T28" fmla="*/ 12 w 29"/>
                <a:gd name="T29" fmla="*/ 18 h 29"/>
                <a:gd name="T30" fmla="*/ 5 w 29"/>
                <a:gd name="T31" fmla="*/ 18 h 29"/>
                <a:gd name="T32" fmla="*/ 5 w 29"/>
                <a:gd name="T33" fmla="*/ 8 h 29"/>
                <a:gd name="T34" fmla="*/ 12 w 29"/>
                <a:gd name="T35" fmla="*/ 8 h 29"/>
                <a:gd name="T36" fmla="*/ 12 w 29"/>
                <a:gd name="T37" fmla="*/ 18 h 29"/>
                <a:gd name="T38" fmla="*/ 24 w 29"/>
                <a:gd name="T39" fmla="*/ 18 h 29"/>
                <a:gd name="T40" fmla="*/ 17 w 29"/>
                <a:gd name="T41" fmla="*/ 18 h 29"/>
                <a:gd name="T42" fmla="*/ 17 w 29"/>
                <a:gd name="T43" fmla="*/ 8 h 29"/>
                <a:gd name="T44" fmla="*/ 22 w 29"/>
                <a:gd name="T45" fmla="*/ 8 h 29"/>
                <a:gd name="T46" fmla="*/ 24 w 29"/>
                <a:gd name="T47" fmla="*/ 10 h 29"/>
                <a:gd name="T48" fmla="*/ 24 w 29"/>
                <a:gd name="T4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" h="29">
                  <a:moveTo>
                    <a:pt x="25" y="5"/>
                  </a:moveTo>
                  <a:cubicBezTo>
                    <a:pt x="23" y="5"/>
                    <a:pt x="17" y="5"/>
                    <a:pt x="17" y="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13"/>
                    <a:pt x="29" y="9"/>
                  </a:cubicBezTo>
                  <a:cubicBezTo>
                    <a:pt x="29" y="6"/>
                    <a:pt x="27" y="5"/>
                    <a:pt x="25" y="5"/>
                  </a:cubicBezTo>
                  <a:close/>
                  <a:moveTo>
                    <a:pt x="12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2" y="18"/>
                  </a:lnTo>
                  <a:close/>
                  <a:moveTo>
                    <a:pt x="24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21" y="8"/>
                    <a:pt x="22" y="8"/>
                  </a:cubicBezTo>
                  <a:cubicBezTo>
                    <a:pt x="23" y="8"/>
                    <a:pt x="24" y="9"/>
                    <a:pt x="24" y="10"/>
                  </a:cubicBezTo>
                  <a:cubicBezTo>
                    <a:pt x="24" y="12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7"/>
            <p:cNvSpPr/>
            <p:nvPr/>
          </p:nvSpPr>
          <p:spPr bwMode="auto">
            <a:xfrm>
              <a:off x="1370" y="292"/>
              <a:ext cx="92" cy="89"/>
            </a:xfrm>
            <a:custGeom>
              <a:avLst/>
              <a:gdLst>
                <a:gd name="T0" fmla="*/ 0 w 92"/>
                <a:gd name="T1" fmla="*/ 89 h 89"/>
                <a:gd name="T2" fmla="*/ 0 w 92"/>
                <a:gd name="T3" fmla="*/ 73 h 89"/>
                <a:gd name="T4" fmla="*/ 36 w 92"/>
                <a:gd name="T5" fmla="*/ 73 h 89"/>
                <a:gd name="T6" fmla="*/ 36 w 92"/>
                <a:gd name="T7" fmla="*/ 52 h 89"/>
                <a:gd name="T8" fmla="*/ 6 w 92"/>
                <a:gd name="T9" fmla="*/ 52 h 89"/>
                <a:gd name="T10" fmla="*/ 6 w 92"/>
                <a:gd name="T11" fmla="*/ 37 h 89"/>
                <a:gd name="T12" fmla="*/ 36 w 92"/>
                <a:gd name="T13" fmla="*/ 37 h 89"/>
                <a:gd name="T14" fmla="*/ 36 w 92"/>
                <a:gd name="T15" fmla="*/ 16 h 89"/>
                <a:gd name="T16" fmla="*/ 0 w 92"/>
                <a:gd name="T17" fmla="*/ 16 h 89"/>
                <a:gd name="T18" fmla="*/ 0 w 92"/>
                <a:gd name="T19" fmla="*/ 0 h 89"/>
                <a:gd name="T20" fmla="*/ 92 w 92"/>
                <a:gd name="T21" fmla="*/ 0 h 89"/>
                <a:gd name="T22" fmla="*/ 92 w 92"/>
                <a:gd name="T23" fmla="*/ 16 h 89"/>
                <a:gd name="T24" fmla="*/ 56 w 92"/>
                <a:gd name="T25" fmla="*/ 16 h 89"/>
                <a:gd name="T26" fmla="*/ 56 w 92"/>
                <a:gd name="T27" fmla="*/ 37 h 89"/>
                <a:gd name="T28" fmla="*/ 87 w 92"/>
                <a:gd name="T29" fmla="*/ 37 h 89"/>
                <a:gd name="T30" fmla="*/ 87 w 92"/>
                <a:gd name="T31" fmla="*/ 52 h 89"/>
                <a:gd name="T32" fmla="*/ 56 w 92"/>
                <a:gd name="T33" fmla="*/ 52 h 89"/>
                <a:gd name="T34" fmla="*/ 56 w 92"/>
                <a:gd name="T35" fmla="*/ 73 h 89"/>
                <a:gd name="T36" fmla="*/ 72 w 92"/>
                <a:gd name="T37" fmla="*/ 73 h 89"/>
                <a:gd name="T38" fmla="*/ 72 w 92"/>
                <a:gd name="T39" fmla="*/ 63 h 89"/>
                <a:gd name="T40" fmla="*/ 92 w 92"/>
                <a:gd name="T41" fmla="*/ 63 h 89"/>
                <a:gd name="T42" fmla="*/ 92 w 92"/>
                <a:gd name="T43" fmla="*/ 89 h 89"/>
                <a:gd name="T44" fmla="*/ 0 w 92"/>
                <a:gd name="T4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89">
                  <a:moveTo>
                    <a:pt x="0" y="89"/>
                  </a:moveTo>
                  <a:lnTo>
                    <a:pt x="0" y="73"/>
                  </a:lnTo>
                  <a:lnTo>
                    <a:pt x="36" y="73"/>
                  </a:lnTo>
                  <a:lnTo>
                    <a:pt x="36" y="52"/>
                  </a:lnTo>
                  <a:lnTo>
                    <a:pt x="6" y="52"/>
                  </a:lnTo>
                  <a:lnTo>
                    <a:pt x="6" y="37"/>
                  </a:lnTo>
                  <a:lnTo>
                    <a:pt x="36" y="37"/>
                  </a:lnTo>
                  <a:lnTo>
                    <a:pt x="3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16"/>
                  </a:lnTo>
                  <a:lnTo>
                    <a:pt x="56" y="16"/>
                  </a:lnTo>
                  <a:lnTo>
                    <a:pt x="56" y="37"/>
                  </a:lnTo>
                  <a:lnTo>
                    <a:pt x="87" y="37"/>
                  </a:lnTo>
                  <a:lnTo>
                    <a:pt x="87" y="52"/>
                  </a:lnTo>
                  <a:lnTo>
                    <a:pt x="56" y="52"/>
                  </a:lnTo>
                  <a:lnTo>
                    <a:pt x="56" y="73"/>
                  </a:lnTo>
                  <a:lnTo>
                    <a:pt x="72" y="73"/>
                  </a:lnTo>
                  <a:lnTo>
                    <a:pt x="72" y="63"/>
                  </a:lnTo>
                  <a:lnTo>
                    <a:pt x="92" y="63"/>
                  </a:lnTo>
                  <a:lnTo>
                    <a:pt x="92" y="89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8"/>
            <p:cNvSpPr>
              <a:spLocks noEditPoints="1"/>
            </p:cNvSpPr>
            <p:nvPr/>
          </p:nvSpPr>
          <p:spPr bwMode="auto">
            <a:xfrm>
              <a:off x="1340" y="261"/>
              <a:ext cx="153" cy="151"/>
            </a:xfrm>
            <a:custGeom>
              <a:avLst/>
              <a:gdLst>
                <a:gd name="T0" fmla="*/ 26 w 30"/>
                <a:gd name="T1" fmla="*/ 0 h 29"/>
                <a:gd name="T2" fmla="*/ 0 w 30"/>
                <a:gd name="T3" fmla="*/ 0 h 29"/>
                <a:gd name="T4" fmla="*/ 0 w 30"/>
                <a:gd name="T5" fmla="*/ 29 h 29"/>
                <a:gd name="T6" fmla="*/ 30 w 30"/>
                <a:gd name="T7" fmla="*/ 29 h 29"/>
                <a:gd name="T8" fmla="*/ 30 w 30"/>
                <a:gd name="T9" fmla="*/ 4 h 29"/>
                <a:gd name="T10" fmla="*/ 26 w 30"/>
                <a:gd name="T11" fmla="*/ 0 h 29"/>
                <a:gd name="T12" fmla="*/ 25 w 30"/>
                <a:gd name="T13" fmla="*/ 26 h 29"/>
                <a:gd name="T14" fmla="*/ 5 w 30"/>
                <a:gd name="T15" fmla="*/ 26 h 29"/>
                <a:gd name="T16" fmla="*/ 5 w 30"/>
                <a:gd name="T17" fmla="*/ 4 h 29"/>
                <a:gd name="T18" fmla="*/ 24 w 30"/>
                <a:gd name="T19" fmla="*/ 4 h 29"/>
                <a:gd name="T20" fmla="*/ 25 w 30"/>
                <a:gd name="T21" fmla="*/ 5 h 29"/>
                <a:gd name="T22" fmla="*/ 25 w 30"/>
                <a:gd name="T23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29">
                  <a:moveTo>
                    <a:pt x="26" y="0"/>
                  </a:moveTo>
                  <a:cubicBezTo>
                    <a:pt x="26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5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  <a:moveTo>
                    <a:pt x="25" y="26"/>
                  </a:moveTo>
                  <a:cubicBezTo>
                    <a:pt x="5" y="26"/>
                    <a:pt x="5" y="26"/>
                    <a:pt x="5" y="2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4"/>
                    <a:pt x="25" y="5"/>
                  </a:cubicBezTo>
                  <a:lnTo>
                    <a:pt x="25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9"/>
            <p:cNvSpPr/>
            <p:nvPr/>
          </p:nvSpPr>
          <p:spPr bwMode="auto">
            <a:xfrm>
              <a:off x="1711" y="261"/>
              <a:ext cx="148" cy="151"/>
            </a:xfrm>
            <a:custGeom>
              <a:avLst/>
              <a:gdLst>
                <a:gd name="T0" fmla="*/ 18 w 29"/>
                <a:gd name="T1" fmla="*/ 21 h 29"/>
                <a:gd name="T2" fmla="*/ 18 w 29"/>
                <a:gd name="T3" fmla="*/ 17 h 29"/>
                <a:gd name="T4" fmla="*/ 28 w 29"/>
                <a:gd name="T5" fmla="*/ 17 h 29"/>
                <a:gd name="T6" fmla="*/ 28 w 29"/>
                <a:gd name="T7" fmla="*/ 13 h 29"/>
                <a:gd name="T8" fmla="*/ 18 w 29"/>
                <a:gd name="T9" fmla="*/ 13 h 29"/>
                <a:gd name="T10" fmla="*/ 18 w 29"/>
                <a:gd name="T11" fmla="*/ 9 h 29"/>
                <a:gd name="T12" fmla="*/ 13 w 29"/>
                <a:gd name="T13" fmla="*/ 9 h 29"/>
                <a:gd name="T14" fmla="*/ 13 w 29"/>
                <a:gd name="T15" fmla="*/ 13 h 29"/>
                <a:gd name="T16" fmla="*/ 6 w 29"/>
                <a:gd name="T17" fmla="*/ 13 h 29"/>
                <a:gd name="T18" fmla="*/ 10 w 29"/>
                <a:gd name="T19" fmla="*/ 6 h 29"/>
                <a:gd name="T20" fmla="*/ 29 w 29"/>
                <a:gd name="T21" fmla="*/ 6 h 29"/>
                <a:gd name="T22" fmla="*/ 29 w 29"/>
                <a:gd name="T23" fmla="*/ 3 h 29"/>
                <a:gd name="T24" fmla="*/ 12 w 29"/>
                <a:gd name="T25" fmla="*/ 3 h 29"/>
                <a:gd name="T26" fmla="*/ 14 w 29"/>
                <a:gd name="T27" fmla="*/ 0 h 29"/>
                <a:gd name="T28" fmla="*/ 8 w 29"/>
                <a:gd name="T29" fmla="*/ 0 h 29"/>
                <a:gd name="T30" fmla="*/ 7 w 29"/>
                <a:gd name="T31" fmla="*/ 3 h 29"/>
                <a:gd name="T32" fmla="*/ 0 w 29"/>
                <a:gd name="T33" fmla="*/ 3 h 29"/>
                <a:gd name="T34" fmla="*/ 0 w 29"/>
                <a:gd name="T35" fmla="*/ 6 h 29"/>
                <a:gd name="T36" fmla="*/ 5 w 29"/>
                <a:gd name="T37" fmla="*/ 6 h 29"/>
                <a:gd name="T38" fmla="*/ 1 w 29"/>
                <a:gd name="T39" fmla="*/ 12 h 29"/>
                <a:gd name="T40" fmla="*/ 1 w 29"/>
                <a:gd name="T41" fmla="*/ 14 h 29"/>
                <a:gd name="T42" fmla="*/ 1 w 29"/>
                <a:gd name="T43" fmla="*/ 17 h 29"/>
                <a:gd name="T44" fmla="*/ 13 w 29"/>
                <a:gd name="T45" fmla="*/ 17 h 29"/>
                <a:gd name="T46" fmla="*/ 13 w 29"/>
                <a:gd name="T47" fmla="*/ 21 h 29"/>
                <a:gd name="T48" fmla="*/ 0 w 29"/>
                <a:gd name="T49" fmla="*/ 21 h 29"/>
                <a:gd name="T50" fmla="*/ 0 w 29"/>
                <a:gd name="T51" fmla="*/ 24 h 29"/>
                <a:gd name="T52" fmla="*/ 13 w 29"/>
                <a:gd name="T53" fmla="*/ 24 h 29"/>
                <a:gd name="T54" fmla="*/ 13 w 29"/>
                <a:gd name="T55" fmla="*/ 29 h 29"/>
                <a:gd name="T56" fmla="*/ 18 w 29"/>
                <a:gd name="T57" fmla="*/ 29 h 29"/>
                <a:gd name="T58" fmla="*/ 18 w 29"/>
                <a:gd name="T59" fmla="*/ 24 h 29"/>
                <a:gd name="T60" fmla="*/ 29 w 29"/>
                <a:gd name="T61" fmla="*/ 24 h 29"/>
                <a:gd name="T62" fmla="*/ 29 w 29"/>
                <a:gd name="T63" fmla="*/ 21 h 29"/>
                <a:gd name="T64" fmla="*/ 18 w 29"/>
                <a:gd name="T65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" h="29">
                  <a:moveTo>
                    <a:pt x="18" y="21"/>
                  </a:moveTo>
                  <a:cubicBezTo>
                    <a:pt x="18" y="17"/>
                    <a:pt x="18" y="17"/>
                    <a:pt x="1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1"/>
                    <a:pt x="29" y="21"/>
                    <a:pt x="29" y="21"/>
                  </a:cubicBezTo>
                  <a:lnTo>
                    <a:pt x="18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810043" y="5990221"/>
            <a:ext cx="1854908" cy="318507"/>
            <a:chOff x="6937894" y="6023900"/>
            <a:chExt cx="1810820" cy="414582"/>
          </a:xfrm>
        </p:grpSpPr>
        <p:sp>
          <p:nvSpPr>
            <p:cNvPr id="52" name="Rectangle 8"/>
            <p:cNvSpPr>
              <a:spLocks noChangeArrowheads="1"/>
            </p:cNvSpPr>
            <p:nvPr/>
          </p:nvSpPr>
          <p:spPr bwMode="auto">
            <a:xfrm>
              <a:off x="6937894" y="6023900"/>
              <a:ext cx="1810820" cy="24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marL="0" marR="0" lvl="0" indent="0" algn="ctr" defTabSz="91376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200" b="0" i="0" u="none" strike="noStrike" cap="none" normalizeH="0" baseline="0" dirty="0">
                  <a:ln>
                    <a:noFill/>
                  </a:ln>
                  <a:solidFill>
                    <a:srgbClr val="C70019"/>
                  </a:solidFill>
                  <a:effectLst/>
                  <a:latin typeface="+mn-lt"/>
                  <a:ea typeface="宋体" panose="02010600030101010101" pitchFamily="2" charset="-122"/>
                </a:rPr>
                <a:t>www.crrcgc.cc</a:t>
              </a:r>
              <a:endPara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53" name="Freeform 5"/>
            <p:cNvSpPr/>
            <p:nvPr/>
          </p:nvSpPr>
          <p:spPr bwMode="auto">
            <a:xfrm>
              <a:off x="6937894" y="6116991"/>
              <a:ext cx="1810820" cy="321491"/>
            </a:xfrm>
            <a:custGeom>
              <a:avLst/>
              <a:gdLst>
                <a:gd name="T0" fmla="*/ 0 w 2822"/>
                <a:gd name="T1" fmla="*/ 0 h 498"/>
                <a:gd name="T2" fmla="*/ 0 w 2822"/>
                <a:gd name="T3" fmla="*/ 308 h 498"/>
                <a:gd name="T4" fmla="*/ 59 w 2822"/>
                <a:gd name="T5" fmla="*/ 448 h 498"/>
                <a:gd name="T6" fmla="*/ 66 w 2822"/>
                <a:gd name="T7" fmla="*/ 454 h 498"/>
                <a:gd name="T8" fmla="*/ 205 w 2822"/>
                <a:gd name="T9" fmla="*/ 498 h 498"/>
                <a:gd name="T10" fmla="*/ 2619 w 2822"/>
                <a:gd name="T11" fmla="*/ 498 h 498"/>
                <a:gd name="T12" fmla="*/ 2763 w 2822"/>
                <a:gd name="T13" fmla="*/ 451 h 498"/>
                <a:gd name="T14" fmla="*/ 2822 w 2822"/>
                <a:gd name="T15" fmla="*/ 308 h 498"/>
                <a:gd name="T16" fmla="*/ 2822 w 2822"/>
                <a:gd name="T17" fmla="*/ 0 h 498"/>
                <a:gd name="T18" fmla="*/ 2662 w 2822"/>
                <a:gd name="T19" fmla="*/ 0 h 498"/>
                <a:gd name="T20" fmla="*/ 2662 w 2822"/>
                <a:gd name="T21" fmla="*/ 240 h 498"/>
                <a:gd name="T22" fmla="*/ 2640 w 2822"/>
                <a:gd name="T23" fmla="*/ 292 h 498"/>
                <a:gd name="T24" fmla="*/ 2587 w 2822"/>
                <a:gd name="T25" fmla="*/ 314 h 498"/>
                <a:gd name="T26" fmla="*/ 245 w 2822"/>
                <a:gd name="T27" fmla="*/ 314 h 498"/>
                <a:gd name="T28" fmla="*/ 187 w 2822"/>
                <a:gd name="T29" fmla="*/ 290 h 498"/>
                <a:gd name="T30" fmla="*/ 163 w 2822"/>
                <a:gd name="T31" fmla="*/ 232 h 498"/>
                <a:gd name="T32" fmla="*/ 163 w 2822"/>
                <a:gd name="T33" fmla="*/ 0 h 498"/>
                <a:gd name="T34" fmla="*/ 0 w 2822"/>
                <a:gd name="T35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22" h="498">
                  <a:moveTo>
                    <a:pt x="0" y="0"/>
                  </a:moveTo>
                  <a:cubicBezTo>
                    <a:pt x="0" y="308"/>
                    <a:pt x="0" y="308"/>
                    <a:pt x="0" y="308"/>
                  </a:cubicBezTo>
                  <a:cubicBezTo>
                    <a:pt x="0" y="362"/>
                    <a:pt x="20" y="410"/>
                    <a:pt x="59" y="448"/>
                  </a:cubicBezTo>
                  <a:cubicBezTo>
                    <a:pt x="61" y="450"/>
                    <a:pt x="63" y="452"/>
                    <a:pt x="66" y="454"/>
                  </a:cubicBezTo>
                  <a:cubicBezTo>
                    <a:pt x="103" y="490"/>
                    <a:pt x="153" y="498"/>
                    <a:pt x="205" y="498"/>
                  </a:cubicBezTo>
                  <a:cubicBezTo>
                    <a:pt x="2619" y="498"/>
                    <a:pt x="2619" y="498"/>
                    <a:pt x="2619" y="498"/>
                  </a:cubicBezTo>
                  <a:cubicBezTo>
                    <a:pt x="2673" y="498"/>
                    <a:pt x="2724" y="489"/>
                    <a:pt x="2763" y="451"/>
                  </a:cubicBezTo>
                  <a:cubicBezTo>
                    <a:pt x="2801" y="412"/>
                    <a:pt x="2822" y="362"/>
                    <a:pt x="2822" y="308"/>
                  </a:cubicBezTo>
                  <a:cubicBezTo>
                    <a:pt x="2822" y="0"/>
                    <a:pt x="2822" y="0"/>
                    <a:pt x="2822" y="0"/>
                  </a:cubicBezTo>
                  <a:cubicBezTo>
                    <a:pt x="2662" y="0"/>
                    <a:pt x="2662" y="0"/>
                    <a:pt x="2662" y="0"/>
                  </a:cubicBezTo>
                  <a:cubicBezTo>
                    <a:pt x="2662" y="240"/>
                    <a:pt x="2662" y="240"/>
                    <a:pt x="2662" y="240"/>
                  </a:cubicBezTo>
                  <a:cubicBezTo>
                    <a:pt x="2662" y="260"/>
                    <a:pt x="2654" y="278"/>
                    <a:pt x="2640" y="292"/>
                  </a:cubicBezTo>
                  <a:cubicBezTo>
                    <a:pt x="2626" y="306"/>
                    <a:pt x="2607" y="314"/>
                    <a:pt x="2587" y="314"/>
                  </a:cubicBezTo>
                  <a:cubicBezTo>
                    <a:pt x="245" y="314"/>
                    <a:pt x="245" y="314"/>
                    <a:pt x="245" y="314"/>
                  </a:cubicBezTo>
                  <a:cubicBezTo>
                    <a:pt x="223" y="314"/>
                    <a:pt x="203" y="306"/>
                    <a:pt x="187" y="290"/>
                  </a:cubicBezTo>
                  <a:cubicBezTo>
                    <a:pt x="172" y="275"/>
                    <a:pt x="163" y="254"/>
                    <a:pt x="163" y="232"/>
                  </a:cubicBezTo>
                  <a:cubicBezTo>
                    <a:pt x="163" y="0"/>
                    <a:pt x="163" y="0"/>
                    <a:pt x="16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5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68" y="6011621"/>
            <a:ext cx="8436560" cy="297105"/>
          </a:xfrm>
        </p:spPr>
        <p:txBody>
          <a:bodyPr lIns="0" anchor="ctr"/>
          <a:lstStyle>
            <a:lvl1pPr marL="0" indent="0">
              <a:buNone/>
              <a:defRPr sz="800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集团 </a:t>
            </a:r>
            <a:r>
              <a:rPr lang="en-US" altLang="zh-CN" dirty="0"/>
              <a:t>/ </a:t>
            </a:r>
            <a:r>
              <a:rPr lang="zh-CN" altLang="en-US" dirty="0"/>
              <a:t>公司 </a:t>
            </a:r>
            <a:r>
              <a:rPr lang="en-US" altLang="zh-CN" dirty="0"/>
              <a:t>/ </a:t>
            </a:r>
            <a:r>
              <a:rPr lang="zh-CN" altLang="en-US" dirty="0"/>
              <a:t>部门名称</a:t>
            </a:r>
            <a:endParaRPr lang="en-US" altLang="zh-CN" dirty="0"/>
          </a:p>
          <a:p>
            <a:r>
              <a:rPr lang="en-US" altLang="zh-CN" dirty="0"/>
              <a:t>CRRC </a:t>
            </a:r>
            <a:endParaRPr lang="zh-CN" altLang="en-US" dirty="0"/>
          </a:p>
        </p:txBody>
      </p:sp>
      <p:sp>
        <p:nvSpPr>
          <p:cNvPr id="60" name="文本占位符 59"/>
          <p:cNvSpPr>
            <a:spLocks noGrp="1"/>
          </p:cNvSpPr>
          <p:nvPr>
            <p:ph type="body" sz="quarter" idx="15"/>
          </p:nvPr>
        </p:nvSpPr>
        <p:spPr bwMode="auto">
          <a:xfrm>
            <a:off x="527050" y="1989139"/>
            <a:ext cx="11137900" cy="2555875"/>
          </a:xfrm>
          <a:custGeom>
            <a:avLst/>
            <a:gdLst>
              <a:gd name="connsiteX0" fmla="*/ 0 w 8353425"/>
              <a:gd name="connsiteY0" fmla="*/ 0 h 2555875"/>
              <a:gd name="connsiteX1" fmla="*/ 2141813 w 8353425"/>
              <a:gd name="connsiteY1" fmla="*/ 0 h 2555875"/>
              <a:gd name="connsiteX2" fmla="*/ 7547650 w 8353425"/>
              <a:gd name="connsiteY2" fmla="*/ 0 h 2555875"/>
              <a:gd name="connsiteX3" fmla="*/ 7839909 w 8353425"/>
              <a:gd name="connsiteY3" fmla="*/ 0 h 2555875"/>
              <a:gd name="connsiteX4" fmla="*/ 7839919 w 8353425"/>
              <a:gd name="connsiteY4" fmla="*/ 1 h 2555875"/>
              <a:gd name="connsiteX5" fmla="*/ 8353425 w 8353425"/>
              <a:gd name="connsiteY5" fmla="*/ 1 h 2555875"/>
              <a:gd name="connsiteX6" fmla="*/ 8353425 w 8353425"/>
              <a:gd name="connsiteY6" fmla="*/ 512248 h 2555875"/>
              <a:gd name="connsiteX7" fmla="*/ 8353425 w 8353425"/>
              <a:gd name="connsiteY7" fmla="*/ 1565823 h 2555875"/>
              <a:gd name="connsiteX8" fmla="*/ 8353425 w 8353425"/>
              <a:gd name="connsiteY8" fmla="*/ 2043627 h 2555875"/>
              <a:gd name="connsiteX9" fmla="*/ 7839909 w 8353425"/>
              <a:gd name="connsiteY9" fmla="*/ 2555875 h 2555875"/>
              <a:gd name="connsiteX10" fmla="*/ 7547650 w 8353425"/>
              <a:gd name="connsiteY10" fmla="*/ 2555875 h 2555875"/>
              <a:gd name="connsiteX11" fmla="*/ 2141813 w 8353425"/>
              <a:gd name="connsiteY11" fmla="*/ 2555875 h 2555875"/>
              <a:gd name="connsiteX12" fmla="*/ 0 w 8353425"/>
              <a:gd name="connsiteY12" fmla="*/ 2555875 h 255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53425" h="2555875">
                <a:moveTo>
                  <a:pt x="0" y="0"/>
                </a:moveTo>
                <a:lnTo>
                  <a:pt x="2141813" y="0"/>
                </a:lnTo>
                <a:lnTo>
                  <a:pt x="7547650" y="0"/>
                </a:lnTo>
                <a:lnTo>
                  <a:pt x="7839909" y="0"/>
                </a:lnTo>
                <a:lnTo>
                  <a:pt x="7839919" y="1"/>
                </a:lnTo>
                <a:lnTo>
                  <a:pt x="8353425" y="1"/>
                </a:lnTo>
                <a:lnTo>
                  <a:pt x="8353425" y="512248"/>
                </a:lnTo>
                <a:lnTo>
                  <a:pt x="8353425" y="1565823"/>
                </a:lnTo>
                <a:lnTo>
                  <a:pt x="8353425" y="2043627"/>
                </a:lnTo>
                <a:cubicBezTo>
                  <a:pt x="8353425" y="2326534"/>
                  <a:pt x="8123516" y="2555875"/>
                  <a:pt x="7839909" y="2555875"/>
                </a:cubicBezTo>
                <a:lnTo>
                  <a:pt x="7547650" y="2555875"/>
                </a:lnTo>
                <a:lnTo>
                  <a:pt x="2141813" y="2555875"/>
                </a:lnTo>
                <a:lnTo>
                  <a:pt x="0" y="2555875"/>
                </a:lnTo>
                <a:close/>
              </a:path>
            </a:pathLst>
          </a:custGeom>
          <a:solidFill>
            <a:schemeClr val="tx1">
              <a:alpha val="4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1" tIns="45720" rIns="91441" bIns="45720" numCol="1" rtlCol="0" anchor="ctr" anchorCtr="0" compatLnSpc="1">
            <a:noAutofit/>
          </a:bodyPr>
          <a:lstStyle>
            <a:lvl1pPr marL="0" indent="0">
              <a:buNone/>
              <a:defRPr lang="zh-CN" altLang="en-US" sz="1800" smtClean="0">
                <a:noFill/>
                <a:cs typeface="+mn-ea"/>
              </a:defRPr>
            </a:lvl1pPr>
            <a:lvl2pPr marL="114300" indent="0">
              <a:buNone/>
              <a:defRPr lang="zh-CN" altLang="en-US" sz="1800" smtClean="0">
                <a:noFill/>
              </a:defRPr>
            </a:lvl2pPr>
            <a:lvl3pPr marL="628650" indent="0">
              <a:buNone/>
              <a:defRPr lang="zh-CN" altLang="en-US" sz="1800" smtClean="0">
                <a:noFill/>
              </a:defRPr>
            </a:lvl3pPr>
            <a:lvl4pPr marL="1085850" indent="0">
              <a:buNone/>
              <a:defRPr lang="zh-CN" altLang="en-US" sz="1800" smtClean="0">
                <a:noFill/>
              </a:defRPr>
            </a:lvl4pPr>
            <a:lvl5pPr marL="1600200" indent="0">
              <a:buNone/>
              <a:defRPr lang="zh-CN" altLang="en-US" sz="1800">
                <a:noFill/>
                <a:ea typeface="+mn-ea"/>
              </a:defRPr>
            </a:lvl5pPr>
          </a:lstStyle>
          <a:p>
            <a:pPr marL="0" lvl="0" algn="ctr" defTabSz="914400" latinLnBrk="0"/>
            <a:r>
              <a:rPr lang="zh-CN" altLang="en-US" dirty="0"/>
              <a:t>单击此处编辑母版文本样式</a:t>
            </a:r>
          </a:p>
          <a:p>
            <a:pPr marL="457200" lvl="1" defTabSz="914400" latinLnBrk="0"/>
            <a:r>
              <a:rPr lang="zh-CN" altLang="en-US" dirty="0"/>
              <a:t>第二级</a:t>
            </a:r>
          </a:p>
          <a:p>
            <a:pPr marL="914400" lvl="2" defTabSz="914400" latinLnBrk="0"/>
            <a:r>
              <a:rPr lang="zh-CN" altLang="en-US" dirty="0"/>
              <a:t>第三级</a:t>
            </a:r>
          </a:p>
          <a:p>
            <a:pPr marL="1371600" lvl="3" defTabSz="914400" latinLnBrk="0"/>
            <a:r>
              <a:rPr lang="zh-CN" altLang="en-US" dirty="0"/>
              <a:t>第四级</a:t>
            </a:r>
          </a:p>
          <a:p>
            <a:pPr marL="1828800" lvl="4" defTabSz="914400" latinLnBrk="0"/>
            <a:r>
              <a:rPr lang="zh-CN" altLang="en-US" dirty="0"/>
              <a:t>第五级</a:t>
            </a:r>
          </a:p>
        </p:txBody>
      </p:sp>
      <p:sp>
        <p:nvSpPr>
          <p:cNvPr id="48" name="Rectangle 67"/>
          <p:cNvSpPr>
            <a:spLocks noGrp="1" noChangeArrowheads="1"/>
          </p:cNvSpPr>
          <p:nvPr>
            <p:ph type="ctrTitle" sz="quarter"/>
          </p:nvPr>
        </p:nvSpPr>
        <p:spPr>
          <a:xfrm>
            <a:off x="1151467" y="2168738"/>
            <a:ext cx="9889053" cy="1016891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45720" rIns="91440" bIns="45720" anchor="b">
            <a:noAutofit/>
          </a:bodyPr>
          <a:lstStyle>
            <a:lvl1pPr algn="l">
              <a:defRPr sz="3365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49" name="Rectangle 6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151467" y="3185628"/>
            <a:ext cx="9889053" cy="3693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45720" rIns="91440" bIns="45720" anchor="ctr">
            <a:spAutoFit/>
          </a:bodyPr>
          <a:lstStyle>
            <a:lvl1pPr marL="0" indent="0" algn="l">
              <a:buSzPct val="60000"/>
              <a:buFont typeface="Wingdings" panose="05000000000000000000" pitchFamily="2" charset="2"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50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1151467" y="3860801"/>
            <a:ext cx="9889053" cy="522895"/>
          </a:xfrm>
        </p:spPr>
        <p:txBody>
          <a:bodyPr lIns="0"/>
          <a:lstStyle>
            <a:lvl1pPr marL="0" indent="0">
              <a:buNone/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CN" altLang="en-US" dirty="0"/>
              <a:t>时间日期署名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0" presetClass="exit" presetSubtype="0" accel="10000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/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70019"/>
              </a:buClr>
              <a:defRPr/>
            </a:lvl1pPr>
            <a:lvl2pPr>
              <a:buClr>
                <a:srgbClr val="C70019"/>
              </a:buClr>
              <a:defRPr/>
            </a:lvl2pPr>
            <a:lvl3pPr>
              <a:buClr>
                <a:srgbClr val="C70019"/>
              </a:buClr>
              <a:defRPr/>
            </a:lvl3pPr>
            <a:lvl4pPr>
              <a:buClr>
                <a:srgbClr val="C70019"/>
              </a:buClr>
              <a:defRPr/>
            </a:lvl4pPr>
            <a:lvl5pPr>
              <a:buClr>
                <a:srgbClr val="C70019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D9C5-889D-4736-B99F-25F74E3B70AC}" type="datetime1">
              <a:rPr lang="en-US" altLang="zh-CN" smtClean="0"/>
              <a:t>12/23/2019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 dirty="0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单圆角矩形 92" hidden="1"/>
          <p:cNvSpPr/>
          <p:nvPr/>
        </p:nvSpPr>
        <p:spPr bwMode="auto">
          <a:xfrm>
            <a:off x="4" y="2420987"/>
            <a:ext cx="11567584" cy="2873610"/>
          </a:xfrm>
          <a:prstGeom prst="round1Rect">
            <a:avLst>
              <a:gd name="adj" fmla="val 3456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none" lIns="91441" tIns="45720" rIns="91441" bIns="45720" numCol="1" rtlCol="0" anchor="ctr" anchorCtr="0" compatLnSpc="1"/>
          <a:lstStyle/>
          <a:p>
            <a:pPr marL="0" marR="0" indent="0" algn="ctr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63" name="Freeform 6"/>
          <p:cNvSpPr/>
          <p:nvPr/>
        </p:nvSpPr>
        <p:spPr bwMode="auto">
          <a:xfrm>
            <a:off x="527050" y="1989138"/>
            <a:ext cx="11151900" cy="2555083"/>
          </a:xfrm>
          <a:custGeom>
            <a:avLst/>
            <a:gdLst>
              <a:gd name="T0" fmla="*/ 987 w 1064"/>
              <a:gd name="T1" fmla="*/ 325 h 325"/>
              <a:gd name="T2" fmla="*/ 0 w 1064"/>
              <a:gd name="T3" fmla="*/ 325 h 325"/>
              <a:gd name="T4" fmla="*/ 0 w 1064"/>
              <a:gd name="T5" fmla="*/ 0 h 325"/>
              <a:gd name="T6" fmla="*/ 1064 w 1064"/>
              <a:gd name="T7" fmla="*/ 0 h 325"/>
              <a:gd name="T8" fmla="*/ 1064 w 1064"/>
              <a:gd name="T9" fmla="*/ 245 h 325"/>
              <a:gd name="T10" fmla="*/ 987 w 1064"/>
              <a:gd name="T11" fmla="*/ 325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64" h="325">
                <a:moveTo>
                  <a:pt x="987" y="325"/>
                </a:moveTo>
                <a:cubicBezTo>
                  <a:pt x="913" y="325"/>
                  <a:pt x="0" y="325"/>
                  <a:pt x="0" y="325"/>
                </a:cubicBezTo>
                <a:cubicBezTo>
                  <a:pt x="0" y="0"/>
                  <a:pt x="0" y="0"/>
                  <a:pt x="0" y="0"/>
                </a:cubicBezTo>
                <a:cubicBezTo>
                  <a:pt x="1064" y="0"/>
                  <a:pt x="1064" y="0"/>
                  <a:pt x="1064" y="0"/>
                </a:cubicBezTo>
                <a:cubicBezTo>
                  <a:pt x="1064" y="0"/>
                  <a:pt x="1064" y="227"/>
                  <a:pt x="1064" y="245"/>
                </a:cubicBezTo>
                <a:cubicBezTo>
                  <a:pt x="1064" y="270"/>
                  <a:pt x="1061" y="325"/>
                  <a:pt x="987" y="325"/>
                </a:cubicBezTo>
                <a:close/>
              </a:path>
            </a:pathLst>
          </a:custGeom>
          <a:blipFill dpi="0" rotWithShape="0">
            <a:blip r:embed="rId3" cstate="screen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 t="-128408" b="-18064"/>
            </a:stretch>
          </a:blipFill>
          <a:ln>
            <a:noFill/>
          </a:ln>
          <a:effectLst/>
        </p:spPr>
        <p:txBody>
          <a:bodyPr vert="horz" wrap="none" lIns="91441" tIns="45720" rIns="91441" bIns="45720" numCol="1" rtlCol="0" anchor="ctr" anchorCtr="0" compatLnSpc="1"/>
          <a:lstStyle/>
          <a:p>
            <a:pPr marL="0" marR="0" lvl="0" indent="0" algn="ctr" defTabSz="913765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effectLst/>
            </a:endParaRPr>
          </a:p>
        </p:txBody>
      </p:sp>
      <p:pic>
        <p:nvPicPr>
          <p:cNvPr id="6" name="Picture 25" descr="地图-mohu"/>
          <p:cNvPicPr>
            <a:picLocks noChangeAspect="1" noChangeArrowheads="1"/>
          </p:cNvPicPr>
          <p:nvPr/>
        </p:nvPicPr>
        <p:blipFill>
          <a:blip r:embed="rId4">
            <a:lum bright="100000" contrast="24000"/>
          </a:blip>
          <a:srcRect/>
          <a:stretch>
            <a:fillRect/>
          </a:stretch>
        </p:blipFill>
        <p:spPr bwMode="auto">
          <a:xfrm>
            <a:off x="2050631" y="1228320"/>
            <a:ext cx="12192000" cy="451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4" descr="地图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54885" y="1516213"/>
            <a:ext cx="9899115" cy="3661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reeform 30"/>
          <p:cNvSpPr/>
          <p:nvPr/>
        </p:nvSpPr>
        <p:spPr bwMode="gray">
          <a:xfrm rot="222522">
            <a:off x="7277675" y="2320138"/>
            <a:ext cx="1925431" cy="433580"/>
          </a:xfrm>
          <a:custGeom>
            <a:avLst/>
            <a:gdLst>
              <a:gd name="T0" fmla="*/ 247 w 2706"/>
              <a:gd name="T1" fmla="*/ 884 h 1093"/>
              <a:gd name="T2" fmla="*/ 451 w 2706"/>
              <a:gd name="T3" fmla="*/ 708 h 1093"/>
              <a:gd name="T4" fmla="*/ 655 w 2706"/>
              <a:gd name="T5" fmla="*/ 562 h 1093"/>
              <a:gd name="T6" fmla="*/ 856 w 2706"/>
              <a:gd name="T7" fmla="*/ 439 h 1093"/>
              <a:gd name="T8" fmla="*/ 1053 w 2706"/>
              <a:gd name="T9" fmla="*/ 342 h 1093"/>
              <a:gd name="T10" fmla="*/ 1242 w 2706"/>
              <a:gd name="T11" fmla="*/ 264 h 1093"/>
              <a:gd name="T12" fmla="*/ 1419 w 2706"/>
              <a:gd name="T13" fmla="*/ 204 h 1093"/>
              <a:gd name="T14" fmla="*/ 1586 w 2706"/>
              <a:gd name="T15" fmla="*/ 160 h 1093"/>
              <a:gd name="T16" fmla="*/ 1737 w 2706"/>
              <a:gd name="T17" fmla="*/ 131 h 1093"/>
              <a:gd name="T18" fmla="*/ 1871 w 2706"/>
              <a:gd name="T19" fmla="*/ 112 h 1093"/>
              <a:gd name="T20" fmla="*/ 1988 w 2706"/>
              <a:gd name="T21" fmla="*/ 103 h 1093"/>
              <a:gd name="T22" fmla="*/ 2082 w 2706"/>
              <a:gd name="T23" fmla="*/ 99 h 1093"/>
              <a:gd name="T24" fmla="*/ 2152 w 2706"/>
              <a:gd name="T25" fmla="*/ 99 h 1093"/>
              <a:gd name="T26" fmla="*/ 2195 w 2706"/>
              <a:gd name="T27" fmla="*/ 102 h 1093"/>
              <a:gd name="T28" fmla="*/ 2210 w 2706"/>
              <a:gd name="T29" fmla="*/ 102 h 1093"/>
              <a:gd name="T30" fmla="*/ 2706 w 2706"/>
              <a:gd name="T31" fmla="*/ 330 h 1093"/>
              <a:gd name="T32" fmla="*/ 2336 w 2706"/>
              <a:gd name="T33" fmla="*/ 358 h 1093"/>
              <a:gd name="T34" fmla="*/ 2326 w 2706"/>
              <a:gd name="T35" fmla="*/ 354 h 1093"/>
              <a:gd name="T36" fmla="*/ 2293 w 2706"/>
              <a:gd name="T37" fmla="*/ 345 h 1093"/>
              <a:gd name="T38" fmla="*/ 2241 w 2706"/>
              <a:gd name="T39" fmla="*/ 330 h 1093"/>
              <a:gd name="T40" fmla="*/ 2168 w 2706"/>
              <a:gd name="T41" fmla="*/ 317 h 1093"/>
              <a:gd name="T42" fmla="*/ 2075 w 2706"/>
              <a:gd name="T43" fmla="*/ 306 h 1093"/>
              <a:gd name="T44" fmla="*/ 1966 w 2706"/>
              <a:gd name="T45" fmla="*/ 298 h 1093"/>
              <a:gd name="T46" fmla="*/ 1838 w 2706"/>
              <a:gd name="T47" fmla="*/ 298 h 1093"/>
              <a:gd name="T48" fmla="*/ 1692 w 2706"/>
              <a:gd name="T49" fmla="*/ 309 h 1093"/>
              <a:gd name="T50" fmla="*/ 1533 w 2706"/>
              <a:gd name="T51" fmla="*/ 330 h 1093"/>
              <a:gd name="T52" fmla="*/ 1354 w 2706"/>
              <a:gd name="T53" fmla="*/ 371 h 1093"/>
              <a:gd name="T54" fmla="*/ 1164 w 2706"/>
              <a:gd name="T55" fmla="*/ 428 h 1093"/>
              <a:gd name="T56" fmla="*/ 960 w 2706"/>
              <a:gd name="T57" fmla="*/ 505 h 1093"/>
              <a:gd name="T58" fmla="*/ 742 w 2706"/>
              <a:gd name="T59" fmla="*/ 608 h 1093"/>
              <a:gd name="T60" fmla="*/ 512 w 2706"/>
              <a:gd name="T61" fmla="*/ 736 h 1093"/>
              <a:gd name="T62" fmla="*/ 271 w 2706"/>
              <a:gd name="T63" fmla="*/ 892 h 10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06" h="1093">
                <a:moveTo>
                  <a:pt x="0" y="1093"/>
                </a:moveTo>
                <a:lnTo>
                  <a:pt x="247" y="884"/>
                </a:lnTo>
                <a:lnTo>
                  <a:pt x="350" y="793"/>
                </a:lnTo>
                <a:lnTo>
                  <a:pt x="451" y="708"/>
                </a:lnTo>
                <a:lnTo>
                  <a:pt x="553" y="631"/>
                </a:lnTo>
                <a:lnTo>
                  <a:pt x="655" y="562"/>
                </a:lnTo>
                <a:lnTo>
                  <a:pt x="756" y="497"/>
                </a:lnTo>
                <a:lnTo>
                  <a:pt x="856" y="439"/>
                </a:lnTo>
                <a:lnTo>
                  <a:pt x="955" y="388"/>
                </a:lnTo>
                <a:lnTo>
                  <a:pt x="1053" y="342"/>
                </a:lnTo>
                <a:lnTo>
                  <a:pt x="1148" y="300"/>
                </a:lnTo>
                <a:lnTo>
                  <a:pt x="1242" y="264"/>
                </a:lnTo>
                <a:lnTo>
                  <a:pt x="1331" y="232"/>
                </a:lnTo>
                <a:lnTo>
                  <a:pt x="1419" y="204"/>
                </a:lnTo>
                <a:lnTo>
                  <a:pt x="1504" y="182"/>
                </a:lnTo>
                <a:lnTo>
                  <a:pt x="1586" y="160"/>
                </a:lnTo>
                <a:lnTo>
                  <a:pt x="1664" y="144"/>
                </a:lnTo>
                <a:lnTo>
                  <a:pt x="1737" y="131"/>
                </a:lnTo>
                <a:lnTo>
                  <a:pt x="1807" y="121"/>
                </a:lnTo>
                <a:lnTo>
                  <a:pt x="1871" y="112"/>
                </a:lnTo>
                <a:lnTo>
                  <a:pt x="1932" y="107"/>
                </a:lnTo>
                <a:lnTo>
                  <a:pt x="1988" y="103"/>
                </a:lnTo>
                <a:lnTo>
                  <a:pt x="2038" y="100"/>
                </a:lnTo>
                <a:lnTo>
                  <a:pt x="2082" y="99"/>
                </a:lnTo>
                <a:lnTo>
                  <a:pt x="2121" y="100"/>
                </a:lnTo>
                <a:lnTo>
                  <a:pt x="2152" y="99"/>
                </a:lnTo>
                <a:lnTo>
                  <a:pt x="2178" y="101"/>
                </a:lnTo>
                <a:lnTo>
                  <a:pt x="2195" y="102"/>
                </a:lnTo>
                <a:lnTo>
                  <a:pt x="2206" y="102"/>
                </a:lnTo>
                <a:lnTo>
                  <a:pt x="2210" y="102"/>
                </a:lnTo>
                <a:lnTo>
                  <a:pt x="2146" y="0"/>
                </a:lnTo>
                <a:lnTo>
                  <a:pt x="2706" y="330"/>
                </a:lnTo>
                <a:lnTo>
                  <a:pt x="2270" y="473"/>
                </a:lnTo>
                <a:lnTo>
                  <a:pt x="2336" y="358"/>
                </a:lnTo>
                <a:lnTo>
                  <a:pt x="2335" y="357"/>
                </a:lnTo>
                <a:lnTo>
                  <a:pt x="2326" y="354"/>
                </a:lnTo>
                <a:lnTo>
                  <a:pt x="2313" y="350"/>
                </a:lnTo>
                <a:lnTo>
                  <a:pt x="2293" y="345"/>
                </a:lnTo>
                <a:lnTo>
                  <a:pt x="2270" y="337"/>
                </a:lnTo>
                <a:lnTo>
                  <a:pt x="2241" y="330"/>
                </a:lnTo>
                <a:lnTo>
                  <a:pt x="2207" y="323"/>
                </a:lnTo>
                <a:lnTo>
                  <a:pt x="2168" y="317"/>
                </a:lnTo>
                <a:lnTo>
                  <a:pt x="2124" y="311"/>
                </a:lnTo>
                <a:lnTo>
                  <a:pt x="2075" y="306"/>
                </a:lnTo>
                <a:lnTo>
                  <a:pt x="2024" y="301"/>
                </a:lnTo>
                <a:lnTo>
                  <a:pt x="1966" y="298"/>
                </a:lnTo>
                <a:lnTo>
                  <a:pt x="1905" y="295"/>
                </a:lnTo>
                <a:lnTo>
                  <a:pt x="1838" y="298"/>
                </a:lnTo>
                <a:lnTo>
                  <a:pt x="1767" y="301"/>
                </a:lnTo>
                <a:lnTo>
                  <a:pt x="1692" y="309"/>
                </a:lnTo>
                <a:lnTo>
                  <a:pt x="1613" y="317"/>
                </a:lnTo>
                <a:lnTo>
                  <a:pt x="1533" y="330"/>
                </a:lnTo>
                <a:lnTo>
                  <a:pt x="1445" y="349"/>
                </a:lnTo>
                <a:lnTo>
                  <a:pt x="1354" y="371"/>
                </a:lnTo>
                <a:lnTo>
                  <a:pt x="1262" y="397"/>
                </a:lnTo>
                <a:lnTo>
                  <a:pt x="1164" y="428"/>
                </a:lnTo>
                <a:lnTo>
                  <a:pt x="1065" y="464"/>
                </a:lnTo>
                <a:lnTo>
                  <a:pt x="960" y="505"/>
                </a:lnTo>
                <a:lnTo>
                  <a:pt x="853" y="553"/>
                </a:lnTo>
                <a:lnTo>
                  <a:pt x="742" y="608"/>
                </a:lnTo>
                <a:lnTo>
                  <a:pt x="629" y="669"/>
                </a:lnTo>
                <a:lnTo>
                  <a:pt x="512" y="736"/>
                </a:lnTo>
                <a:lnTo>
                  <a:pt x="393" y="809"/>
                </a:lnTo>
                <a:lnTo>
                  <a:pt x="271" y="892"/>
                </a:lnTo>
                <a:lnTo>
                  <a:pt x="0" y="1093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gamma/>
                  <a:tint val="0"/>
                  <a:invGamma/>
                  <a:alpha val="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rgbClr val="FACD69"/>
                </a:solidFill>
                <a:prstDash val="solid"/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2" name="Freeform 31"/>
          <p:cNvSpPr/>
          <p:nvPr/>
        </p:nvSpPr>
        <p:spPr bwMode="gray">
          <a:xfrm rot="5986179" flipV="1">
            <a:off x="6797082" y="2870628"/>
            <a:ext cx="876065" cy="257131"/>
          </a:xfrm>
          <a:custGeom>
            <a:avLst/>
            <a:gdLst>
              <a:gd name="T0" fmla="*/ 247 w 2706"/>
              <a:gd name="T1" fmla="*/ 884 h 1093"/>
              <a:gd name="T2" fmla="*/ 451 w 2706"/>
              <a:gd name="T3" fmla="*/ 708 h 1093"/>
              <a:gd name="T4" fmla="*/ 655 w 2706"/>
              <a:gd name="T5" fmla="*/ 562 h 1093"/>
              <a:gd name="T6" fmla="*/ 856 w 2706"/>
              <a:gd name="T7" fmla="*/ 439 h 1093"/>
              <a:gd name="T8" fmla="*/ 1053 w 2706"/>
              <a:gd name="T9" fmla="*/ 342 h 1093"/>
              <a:gd name="T10" fmla="*/ 1242 w 2706"/>
              <a:gd name="T11" fmla="*/ 264 h 1093"/>
              <a:gd name="T12" fmla="*/ 1419 w 2706"/>
              <a:gd name="T13" fmla="*/ 204 h 1093"/>
              <a:gd name="T14" fmla="*/ 1586 w 2706"/>
              <a:gd name="T15" fmla="*/ 160 h 1093"/>
              <a:gd name="T16" fmla="*/ 1737 w 2706"/>
              <a:gd name="T17" fmla="*/ 131 h 1093"/>
              <a:gd name="T18" fmla="*/ 1871 w 2706"/>
              <a:gd name="T19" fmla="*/ 112 h 1093"/>
              <a:gd name="T20" fmla="*/ 1988 w 2706"/>
              <a:gd name="T21" fmla="*/ 103 h 1093"/>
              <a:gd name="T22" fmla="*/ 2082 w 2706"/>
              <a:gd name="T23" fmla="*/ 99 h 1093"/>
              <a:gd name="T24" fmla="*/ 2152 w 2706"/>
              <a:gd name="T25" fmla="*/ 99 h 1093"/>
              <a:gd name="T26" fmla="*/ 2195 w 2706"/>
              <a:gd name="T27" fmla="*/ 102 h 1093"/>
              <a:gd name="T28" fmla="*/ 2210 w 2706"/>
              <a:gd name="T29" fmla="*/ 102 h 1093"/>
              <a:gd name="T30" fmla="*/ 2706 w 2706"/>
              <a:gd name="T31" fmla="*/ 330 h 1093"/>
              <a:gd name="T32" fmla="*/ 2336 w 2706"/>
              <a:gd name="T33" fmla="*/ 358 h 1093"/>
              <a:gd name="T34" fmla="*/ 2326 w 2706"/>
              <a:gd name="T35" fmla="*/ 354 h 1093"/>
              <a:gd name="T36" fmla="*/ 2293 w 2706"/>
              <a:gd name="T37" fmla="*/ 345 h 1093"/>
              <a:gd name="T38" fmla="*/ 2241 w 2706"/>
              <a:gd name="T39" fmla="*/ 330 h 1093"/>
              <a:gd name="T40" fmla="*/ 2168 w 2706"/>
              <a:gd name="T41" fmla="*/ 317 h 1093"/>
              <a:gd name="T42" fmla="*/ 2075 w 2706"/>
              <a:gd name="T43" fmla="*/ 306 h 1093"/>
              <a:gd name="T44" fmla="*/ 1966 w 2706"/>
              <a:gd name="T45" fmla="*/ 298 h 1093"/>
              <a:gd name="T46" fmla="*/ 1838 w 2706"/>
              <a:gd name="T47" fmla="*/ 298 h 1093"/>
              <a:gd name="T48" fmla="*/ 1692 w 2706"/>
              <a:gd name="T49" fmla="*/ 309 h 1093"/>
              <a:gd name="T50" fmla="*/ 1533 w 2706"/>
              <a:gd name="T51" fmla="*/ 330 h 1093"/>
              <a:gd name="T52" fmla="*/ 1354 w 2706"/>
              <a:gd name="T53" fmla="*/ 371 h 1093"/>
              <a:gd name="T54" fmla="*/ 1164 w 2706"/>
              <a:gd name="T55" fmla="*/ 428 h 1093"/>
              <a:gd name="T56" fmla="*/ 960 w 2706"/>
              <a:gd name="T57" fmla="*/ 505 h 1093"/>
              <a:gd name="T58" fmla="*/ 742 w 2706"/>
              <a:gd name="T59" fmla="*/ 608 h 1093"/>
              <a:gd name="T60" fmla="*/ 512 w 2706"/>
              <a:gd name="T61" fmla="*/ 736 h 1093"/>
              <a:gd name="T62" fmla="*/ 271 w 2706"/>
              <a:gd name="T63" fmla="*/ 892 h 10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06" h="1093">
                <a:moveTo>
                  <a:pt x="0" y="1093"/>
                </a:moveTo>
                <a:lnTo>
                  <a:pt x="247" y="884"/>
                </a:lnTo>
                <a:lnTo>
                  <a:pt x="350" y="793"/>
                </a:lnTo>
                <a:lnTo>
                  <a:pt x="451" y="708"/>
                </a:lnTo>
                <a:lnTo>
                  <a:pt x="553" y="631"/>
                </a:lnTo>
                <a:lnTo>
                  <a:pt x="655" y="562"/>
                </a:lnTo>
                <a:lnTo>
                  <a:pt x="756" y="497"/>
                </a:lnTo>
                <a:lnTo>
                  <a:pt x="856" y="439"/>
                </a:lnTo>
                <a:lnTo>
                  <a:pt x="955" y="388"/>
                </a:lnTo>
                <a:lnTo>
                  <a:pt x="1053" y="342"/>
                </a:lnTo>
                <a:lnTo>
                  <a:pt x="1148" y="300"/>
                </a:lnTo>
                <a:lnTo>
                  <a:pt x="1242" y="264"/>
                </a:lnTo>
                <a:lnTo>
                  <a:pt x="1331" y="232"/>
                </a:lnTo>
                <a:lnTo>
                  <a:pt x="1419" y="204"/>
                </a:lnTo>
                <a:lnTo>
                  <a:pt x="1504" y="182"/>
                </a:lnTo>
                <a:lnTo>
                  <a:pt x="1586" y="160"/>
                </a:lnTo>
                <a:lnTo>
                  <a:pt x="1664" y="144"/>
                </a:lnTo>
                <a:lnTo>
                  <a:pt x="1737" y="131"/>
                </a:lnTo>
                <a:lnTo>
                  <a:pt x="1807" y="121"/>
                </a:lnTo>
                <a:lnTo>
                  <a:pt x="1871" y="112"/>
                </a:lnTo>
                <a:lnTo>
                  <a:pt x="1932" y="107"/>
                </a:lnTo>
                <a:lnTo>
                  <a:pt x="1988" y="103"/>
                </a:lnTo>
                <a:lnTo>
                  <a:pt x="2038" y="100"/>
                </a:lnTo>
                <a:lnTo>
                  <a:pt x="2082" y="99"/>
                </a:lnTo>
                <a:lnTo>
                  <a:pt x="2121" y="100"/>
                </a:lnTo>
                <a:lnTo>
                  <a:pt x="2152" y="99"/>
                </a:lnTo>
                <a:lnTo>
                  <a:pt x="2178" y="101"/>
                </a:lnTo>
                <a:lnTo>
                  <a:pt x="2195" y="102"/>
                </a:lnTo>
                <a:lnTo>
                  <a:pt x="2206" y="102"/>
                </a:lnTo>
                <a:lnTo>
                  <a:pt x="2210" y="102"/>
                </a:lnTo>
                <a:lnTo>
                  <a:pt x="2146" y="0"/>
                </a:lnTo>
                <a:lnTo>
                  <a:pt x="2706" y="330"/>
                </a:lnTo>
                <a:lnTo>
                  <a:pt x="2270" y="473"/>
                </a:lnTo>
                <a:lnTo>
                  <a:pt x="2336" y="358"/>
                </a:lnTo>
                <a:lnTo>
                  <a:pt x="2335" y="357"/>
                </a:lnTo>
                <a:lnTo>
                  <a:pt x="2326" y="354"/>
                </a:lnTo>
                <a:lnTo>
                  <a:pt x="2313" y="350"/>
                </a:lnTo>
                <a:lnTo>
                  <a:pt x="2293" y="345"/>
                </a:lnTo>
                <a:lnTo>
                  <a:pt x="2270" y="337"/>
                </a:lnTo>
                <a:lnTo>
                  <a:pt x="2241" y="330"/>
                </a:lnTo>
                <a:lnTo>
                  <a:pt x="2207" y="323"/>
                </a:lnTo>
                <a:lnTo>
                  <a:pt x="2168" y="317"/>
                </a:lnTo>
                <a:lnTo>
                  <a:pt x="2124" y="311"/>
                </a:lnTo>
                <a:lnTo>
                  <a:pt x="2075" y="306"/>
                </a:lnTo>
                <a:lnTo>
                  <a:pt x="2024" y="301"/>
                </a:lnTo>
                <a:lnTo>
                  <a:pt x="1966" y="298"/>
                </a:lnTo>
                <a:lnTo>
                  <a:pt x="1905" y="295"/>
                </a:lnTo>
                <a:lnTo>
                  <a:pt x="1838" y="298"/>
                </a:lnTo>
                <a:lnTo>
                  <a:pt x="1767" y="301"/>
                </a:lnTo>
                <a:lnTo>
                  <a:pt x="1692" y="309"/>
                </a:lnTo>
                <a:lnTo>
                  <a:pt x="1613" y="317"/>
                </a:lnTo>
                <a:lnTo>
                  <a:pt x="1533" y="330"/>
                </a:lnTo>
                <a:lnTo>
                  <a:pt x="1445" y="349"/>
                </a:lnTo>
                <a:lnTo>
                  <a:pt x="1354" y="371"/>
                </a:lnTo>
                <a:lnTo>
                  <a:pt x="1262" y="397"/>
                </a:lnTo>
                <a:lnTo>
                  <a:pt x="1164" y="428"/>
                </a:lnTo>
                <a:lnTo>
                  <a:pt x="1065" y="464"/>
                </a:lnTo>
                <a:lnTo>
                  <a:pt x="960" y="505"/>
                </a:lnTo>
                <a:lnTo>
                  <a:pt x="853" y="553"/>
                </a:lnTo>
                <a:lnTo>
                  <a:pt x="742" y="608"/>
                </a:lnTo>
                <a:lnTo>
                  <a:pt x="629" y="669"/>
                </a:lnTo>
                <a:lnTo>
                  <a:pt x="512" y="736"/>
                </a:lnTo>
                <a:lnTo>
                  <a:pt x="393" y="809"/>
                </a:lnTo>
                <a:lnTo>
                  <a:pt x="271" y="892"/>
                </a:lnTo>
                <a:lnTo>
                  <a:pt x="0" y="1093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gamma/>
                  <a:tint val="0"/>
                  <a:invGamma/>
                  <a:alpha val="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rgbClr val="FACD69"/>
                </a:solidFill>
                <a:prstDash val="solid"/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3" name="Freeform 32"/>
          <p:cNvSpPr/>
          <p:nvPr/>
        </p:nvSpPr>
        <p:spPr bwMode="gray">
          <a:xfrm rot="10542929" flipV="1">
            <a:off x="5927219" y="2348731"/>
            <a:ext cx="1551040" cy="350370"/>
          </a:xfrm>
          <a:custGeom>
            <a:avLst/>
            <a:gdLst>
              <a:gd name="T0" fmla="*/ 247 w 2706"/>
              <a:gd name="T1" fmla="*/ 884 h 1093"/>
              <a:gd name="T2" fmla="*/ 451 w 2706"/>
              <a:gd name="T3" fmla="*/ 708 h 1093"/>
              <a:gd name="T4" fmla="*/ 655 w 2706"/>
              <a:gd name="T5" fmla="*/ 562 h 1093"/>
              <a:gd name="T6" fmla="*/ 856 w 2706"/>
              <a:gd name="T7" fmla="*/ 439 h 1093"/>
              <a:gd name="T8" fmla="*/ 1053 w 2706"/>
              <a:gd name="T9" fmla="*/ 342 h 1093"/>
              <a:gd name="T10" fmla="*/ 1242 w 2706"/>
              <a:gd name="T11" fmla="*/ 264 h 1093"/>
              <a:gd name="T12" fmla="*/ 1419 w 2706"/>
              <a:gd name="T13" fmla="*/ 204 h 1093"/>
              <a:gd name="T14" fmla="*/ 1586 w 2706"/>
              <a:gd name="T15" fmla="*/ 160 h 1093"/>
              <a:gd name="T16" fmla="*/ 1737 w 2706"/>
              <a:gd name="T17" fmla="*/ 131 h 1093"/>
              <a:gd name="T18" fmla="*/ 1871 w 2706"/>
              <a:gd name="T19" fmla="*/ 112 h 1093"/>
              <a:gd name="T20" fmla="*/ 1988 w 2706"/>
              <a:gd name="T21" fmla="*/ 103 h 1093"/>
              <a:gd name="T22" fmla="*/ 2082 w 2706"/>
              <a:gd name="T23" fmla="*/ 99 h 1093"/>
              <a:gd name="T24" fmla="*/ 2152 w 2706"/>
              <a:gd name="T25" fmla="*/ 99 h 1093"/>
              <a:gd name="T26" fmla="*/ 2195 w 2706"/>
              <a:gd name="T27" fmla="*/ 102 h 1093"/>
              <a:gd name="T28" fmla="*/ 2210 w 2706"/>
              <a:gd name="T29" fmla="*/ 102 h 1093"/>
              <a:gd name="T30" fmla="*/ 2706 w 2706"/>
              <a:gd name="T31" fmla="*/ 330 h 1093"/>
              <a:gd name="T32" fmla="*/ 2336 w 2706"/>
              <a:gd name="T33" fmla="*/ 358 h 1093"/>
              <a:gd name="T34" fmla="*/ 2326 w 2706"/>
              <a:gd name="T35" fmla="*/ 354 h 1093"/>
              <a:gd name="T36" fmla="*/ 2293 w 2706"/>
              <a:gd name="T37" fmla="*/ 345 h 1093"/>
              <a:gd name="T38" fmla="*/ 2241 w 2706"/>
              <a:gd name="T39" fmla="*/ 330 h 1093"/>
              <a:gd name="T40" fmla="*/ 2168 w 2706"/>
              <a:gd name="T41" fmla="*/ 317 h 1093"/>
              <a:gd name="T42" fmla="*/ 2075 w 2706"/>
              <a:gd name="T43" fmla="*/ 306 h 1093"/>
              <a:gd name="T44" fmla="*/ 1966 w 2706"/>
              <a:gd name="T45" fmla="*/ 298 h 1093"/>
              <a:gd name="T46" fmla="*/ 1838 w 2706"/>
              <a:gd name="T47" fmla="*/ 298 h 1093"/>
              <a:gd name="T48" fmla="*/ 1692 w 2706"/>
              <a:gd name="T49" fmla="*/ 309 h 1093"/>
              <a:gd name="T50" fmla="*/ 1533 w 2706"/>
              <a:gd name="T51" fmla="*/ 330 h 1093"/>
              <a:gd name="T52" fmla="*/ 1354 w 2706"/>
              <a:gd name="T53" fmla="*/ 371 h 1093"/>
              <a:gd name="T54" fmla="*/ 1164 w 2706"/>
              <a:gd name="T55" fmla="*/ 428 h 1093"/>
              <a:gd name="T56" fmla="*/ 960 w 2706"/>
              <a:gd name="T57" fmla="*/ 505 h 1093"/>
              <a:gd name="T58" fmla="*/ 742 w 2706"/>
              <a:gd name="T59" fmla="*/ 608 h 1093"/>
              <a:gd name="T60" fmla="*/ 512 w 2706"/>
              <a:gd name="T61" fmla="*/ 736 h 1093"/>
              <a:gd name="T62" fmla="*/ 271 w 2706"/>
              <a:gd name="T63" fmla="*/ 892 h 10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06" h="1093">
                <a:moveTo>
                  <a:pt x="0" y="1093"/>
                </a:moveTo>
                <a:lnTo>
                  <a:pt x="247" y="884"/>
                </a:lnTo>
                <a:lnTo>
                  <a:pt x="350" y="793"/>
                </a:lnTo>
                <a:lnTo>
                  <a:pt x="451" y="708"/>
                </a:lnTo>
                <a:lnTo>
                  <a:pt x="553" y="631"/>
                </a:lnTo>
                <a:lnTo>
                  <a:pt x="655" y="562"/>
                </a:lnTo>
                <a:lnTo>
                  <a:pt x="756" y="497"/>
                </a:lnTo>
                <a:lnTo>
                  <a:pt x="856" y="439"/>
                </a:lnTo>
                <a:lnTo>
                  <a:pt x="955" y="388"/>
                </a:lnTo>
                <a:lnTo>
                  <a:pt x="1053" y="342"/>
                </a:lnTo>
                <a:lnTo>
                  <a:pt x="1148" y="300"/>
                </a:lnTo>
                <a:lnTo>
                  <a:pt x="1242" y="264"/>
                </a:lnTo>
                <a:lnTo>
                  <a:pt x="1331" y="232"/>
                </a:lnTo>
                <a:lnTo>
                  <a:pt x="1419" y="204"/>
                </a:lnTo>
                <a:lnTo>
                  <a:pt x="1504" y="182"/>
                </a:lnTo>
                <a:lnTo>
                  <a:pt x="1586" y="160"/>
                </a:lnTo>
                <a:lnTo>
                  <a:pt x="1664" y="144"/>
                </a:lnTo>
                <a:lnTo>
                  <a:pt x="1737" y="131"/>
                </a:lnTo>
                <a:lnTo>
                  <a:pt x="1807" y="121"/>
                </a:lnTo>
                <a:lnTo>
                  <a:pt x="1871" y="112"/>
                </a:lnTo>
                <a:lnTo>
                  <a:pt x="1932" y="107"/>
                </a:lnTo>
                <a:lnTo>
                  <a:pt x="1988" y="103"/>
                </a:lnTo>
                <a:lnTo>
                  <a:pt x="2038" y="100"/>
                </a:lnTo>
                <a:lnTo>
                  <a:pt x="2082" y="99"/>
                </a:lnTo>
                <a:lnTo>
                  <a:pt x="2121" y="100"/>
                </a:lnTo>
                <a:lnTo>
                  <a:pt x="2152" y="99"/>
                </a:lnTo>
                <a:lnTo>
                  <a:pt x="2178" y="101"/>
                </a:lnTo>
                <a:lnTo>
                  <a:pt x="2195" y="102"/>
                </a:lnTo>
                <a:lnTo>
                  <a:pt x="2206" y="102"/>
                </a:lnTo>
                <a:lnTo>
                  <a:pt x="2210" y="102"/>
                </a:lnTo>
                <a:lnTo>
                  <a:pt x="2146" y="0"/>
                </a:lnTo>
                <a:lnTo>
                  <a:pt x="2706" y="330"/>
                </a:lnTo>
                <a:lnTo>
                  <a:pt x="2270" y="473"/>
                </a:lnTo>
                <a:lnTo>
                  <a:pt x="2336" y="358"/>
                </a:lnTo>
                <a:lnTo>
                  <a:pt x="2335" y="357"/>
                </a:lnTo>
                <a:lnTo>
                  <a:pt x="2326" y="354"/>
                </a:lnTo>
                <a:lnTo>
                  <a:pt x="2313" y="350"/>
                </a:lnTo>
                <a:lnTo>
                  <a:pt x="2293" y="345"/>
                </a:lnTo>
                <a:lnTo>
                  <a:pt x="2270" y="337"/>
                </a:lnTo>
                <a:lnTo>
                  <a:pt x="2241" y="330"/>
                </a:lnTo>
                <a:lnTo>
                  <a:pt x="2207" y="323"/>
                </a:lnTo>
                <a:lnTo>
                  <a:pt x="2168" y="317"/>
                </a:lnTo>
                <a:lnTo>
                  <a:pt x="2124" y="311"/>
                </a:lnTo>
                <a:lnTo>
                  <a:pt x="2075" y="306"/>
                </a:lnTo>
                <a:lnTo>
                  <a:pt x="2024" y="301"/>
                </a:lnTo>
                <a:lnTo>
                  <a:pt x="1966" y="298"/>
                </a:lnTo>
                <a:lnTo>
                  <a:pt x="1905" y="295"/>
                </a:lnTo>
                <a:lnTo>
                  <a:pt x="1838" y="298"/>
                </a:lnTo>
                <a:lnTo>
                  <a:pt x="1767" y="301"/>
                </a:lnTo>
                <a:lnTo>
                  <a:pt x="1692" y="309"/>
                </a:lnTo>
                <a:lnTo>
                  <a:pt x="1613" y="317"/>
                </a:lnTo>
                <a:lnTo>
                  <a:pt x="1533" y="330"/>
                </a:lnTo>
                <a:lnTo>
                  <a:pt x="1445" y="349"/>
                </a:lnTo>
                <a:lnTo>
                  <a:pt x="1354" y="371"/>
                </a:lnTo>
                <a:lnTo>
                  <a:pt x="1262" y="397"/>
                </a:lnTo>
                <a:lnTo>
                  <a:pt x="1164" y="428"/>
                </a:lnTo>
                <a:lnTo>
                  <a:pt x="1065" y="464"/>
                </a:lnTo>
                <a:lnTo>
                  <a:pt x="960" y="505"/>
                </a:lnTo>
                <a:lnTo>
                  <a:pt x="853" y="553"/>
                </a:lnTo>
                <a:lnTo>
                  <a:pt x="742" y="608"/>
                </a:lnTo>
                <a:lnTo>
                  <a:pt x="629" y="669"/>
                </a:lnTo>
                <a:lnTo>
                  <a:pt x="512" y="736"/>
                </a:lnTo>
                <a:lnTo>
                  <a:pt x="393" y="809"/>
                </a:lnTo>
                <a:lnTo>
                  <a:pt x="271" y="892"/>
                </a:lnTo>
                <a:lnTo>
                  <a:pt x="0" y="1093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gamma/>
                  <a:tint val="0"/>
                  <a:invGamma/>
                  <a:alpha val="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rgbClr val="FACD69"/>
                </a:solidFill>
                <a:prstDash val="solid"/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4" name="Freeform 33"/>
          <p:cNvSpPr/>
          <p:nvPr/>
        </p:nvSpPr>
        <p:spPr bwMode="gray">
          <a:xfrm rot="12120998" flipV="1">
            <a:off x="6602533" y="2356587"/>
            <a:ext cx="974076" cy="250458"/>
          </a:xfrm>
          <a:custGeom>
            <a:avLst/>
            <a:gdLst>
              <a:gd name="T0" fmla="*/ 247 w 2706"/>
              <a:gd name="T1" fmla="*/ 884 h 1093"/>
              <a:gd name="T2" fmla="*/ 451 w 2706"/>
              <a:gd name="T3" fmla="*/ 708 h 1093"/>
              <a:gd name="T4" fmla="*/ 655 w 2706"/>
              <a:gd name="T5" fmla="*/ 562 h 1093"/>
              <a:gd name="T6" fmla="*/ 856 w 2706"/>
              <a:gd name="T7" fmla="*/ 439 h 1093"/>
              <a:gd name="T8" fmla="*/ 1053 w 2706"/>
              <a:gd name="T9" fmla="*/ 342 h 1093"/>
              <a:gd name="T10" fmla="*/ 1242 w 2706"/>
              <a:gd name="T11" fmla="*/ 264 h 1093"/>
              <a:gd name="T12" fmla="*/ 1419 w 2706"/>
              <a:gd name="T13" fmla="*/ 204 h 1093"/>
              <a:gd name="T14" fmla="*/ 1586 w 2706"/>
              <a:gd name="T15" fmla="*/ 160 h 1093"/>
              <a:gd name="T16" fmla="*/ 1737 w 2706"/>
              <a:gd name="T17" fmla="*/ 131 h 1093"/>
              <a:gd name="T18" fmla="*/ 1871 w 2706"/>
              <a:gd name="T19" fmla="*/ 112 h 1093"/>
              <a:gd name="T20" fmla="*/ 1988 w 2706"/>
              <a:gd name="T21" fmla="*/ 103 h 1093"/>
              <a:gd name="T22" fmla="*/ 2082 w 2706"/>
              <a:gd name="T23" fmla="*/ 99 h 1093"/>
              <a:gd name="T24" fmla="*/ 2152 w 2706"/>
              <a:gd name="T25" fmla="*/ 99 h 1093"/>
              <a:gd name="T26" fmla="*/ 2195 w 2706"/>
              <a:gd name="T27" fmla="*/ 102 h 1093"/>
              <a:gd name="T28" fmla="*/ 2210 w 2706"/>
              <a:gd name="T29" fmla="*/ 102 h 1093"/>
              <a:gd name="T30" fmla="*/ 2706 w 2706"/>
              <a:gd name="T31" fmla="*/ 330 h 1093"/>
              <a:gd name="T32" fmla="*/ 2336 w 2706"/>
              <a:gd name="T33" fmla="*/ 358 h 1093"/>
              <a:gd name="T34" fmla="*/ 2326 w 2706"/>
              <a:gd name="T35" fmla="*/ 354 h 1093"/>
              <a:gd name="T36" fmla="*/ 2293 w 2706"/>
              <a:gd name="T37" fmla="*/ 345 h 1093"/>
              <a:gd name="T38" fmla="*/ 2241 w 2706"/>
              <a:gd name="T39" fmla="*/ 330 h 1093"/>
              <a:gd name="T40" fmla="*/ 2168 w 2706"/>
              <a:gd name="T41" fmla="*/ 317 h 1093"/>
              <a:gd name="T42" fmla="*/ 2075 w 2706"/>
              <a:gd name="T43" fmla="*/ 306 h 1093"/>
              <a:gd name="T44" fmla="*/ 1966 w 2706"/>
              <a:gd name="T45" fmla="*/ 298 h 1093"/>
              <a:gd name="T46" fmla="*/ 1838 w 2706"/>
              <a:gd name="T47" fmla="*/ 298 h 1093"/>
              <a:gd name="T48" fmla="*/ 1692 w 2706"/>
              <a:gd name="T49" fmla="*/ 309 h 1093"/>
              <a:gd name="T50" fmla="*/ 1533 w 2706"/>
              <a:gd name="T51" fmla="*/ 330 h 1093"/>
              <a:gd name="T52" fmla="*/ 1354 w 2706"/>
              <a:gd name="T53" fmla="*/ 371 h 1093"/>
              <a:gd name="T54" fmla="*/ 1164 w 2706"/>
              <a:gd name="T55" fmla="*/ 428 h 1093"/>
              <a:gd name="T56" fmla="*/ 960 w 2706"/>
              <a:gd name="T57" fmla="*/ 505 h 1093"/>
              <a:gd name="T58" fmla="*/ 742 w 2706"/>
              <a:gd name="T59" fmla="*/ 608 h 1093"/>
              <a:gd name="T60" fmla="*/ 512 w 2706"/>
              <a:gd name="T61" fmla="*/ 736 h 1093"/>
              <a:gd name="T62" fmla="*/ 271 w 2706"/>
              <a:gd name="T63" fmla="*/ 892 h 10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06" h="1093">
                <a:moveTo>
                  <a:pt x="0" y="1093"/>
                </a:moveTo>
                <a:lnTo>
                  <a:pt x="247" y="884"/>
                </a:lnTo>
                <a:lnTo>
                  <a:pt x="350" y="793"/>
                </a:lnTo>
                <a:lnTo>
                  <a:pt x="451" y="708"/>
                </a:lnTo>
                <a:lnTo>
                  <a:pt x="553" y="631"/>
                </a:lnTo>
                <a:lnTo>
                  <a:pt x="655" y="562"/>
                </a:lnTo>
                <a:lnTo>
                  <a:pt x="756" y="497"/>
                </a:lnTo>
                <a:lnTo>
                  <a:pt x="856" y="439"/>
                </a:lnTo>
                <a:lnTo>
                  <a:pt x="955" y="388"/>
                </a:lnTo>
                <a:lnTo>
                  <a:pt x="1053" y="342"/>
                </a:lnTo>
                <a:lnTo>
                  <a:pt x="1148" y="300"/>
                </a:lnTo>
                <a:lnTo>
                  <a:pt x="1242" y="264"/>
                </a:lnTo>
                <a:lnTo>
                  <a:pt x="1331" y="232"/>
                </a:lnTo>
                <a:lnTo>
                  <a:pt x="1419" y="204"/>
                </a:lnTo>
                <a:lnTo>
                  <a:pt x="1504" y="182"/>
                </a:lnTo>
                <a:lnTo>
                  <a:pt x="1586" y="160"/>
                </a:lnTo>
                <a:lnTo>
                  <a:pt x="1664" y="144"/>
                </a:lnTo>
                <a:lnTo>
                  <a:pt x="1737" y="131"/>
                </a:lnTo>
                <a:lnTo>
                  <a:pt x="1807" y="121"/>
                </a:lnTo>
                <a:lnTo>
                  <a:pt x="1871" y="112"/>
                </a:lnTo>
                <a:lnTo>
                  <a:pt x="1932" y="107"/>
                </a:lnTo>
                <a:lnTo>
                  <a:pt x="1988" y="103"/>
                </a:lnTo>
                <a:lnTo>
                  <a:pt x="2038" y="100"/>
                </a:lnTo>
                <a:lnTo>
                  <a:pt x="2082" y="99"/>
                </a:lnTo>
                <a:lnTo>
                  <a:pt x="2121" y="100"/>
                </a:lnTo>
                <a:lnTo>
                  <a:pt x="2152" y="99"/>
                </a:lnTo>
                <a:lnTo>
                  <a:pt x="2178" y="101"/>
                </a:lnTo>
                <a:lnTo>
                  <a:pt x="2195" y="102"/>
                </a:lnTo>
                <a:lnTo>
                  <a:pt x="2206" y="102"/>
                </a:lnTo>
                <a:lnTo>
                  <a:pt x="2210" y="102"/>
                </a:lnTo>
                <a:lnTo>
                  <a:pt x="2146" y="0"/>
                </a:lnTo>
                <a:lnTo>
                  <a:pt x="2706" y="330"/>
                </a:lnTo>
                <a:lnTo>
                  <a:pt x="2270" y="473"/>
                </a:lnTo>
                <a:lnTo>
                  <a:pt x="2336" y="358"/>
                </a:lnTo>
                <a:lnTo>
                  <a:pt x="2335" y="357"/>
                </a:lnTo>
                <a:lnTo>
                  <a:pt x="2326" y="354"/>
                </a:lnTo>
                <a:lnTo>
                  <a:pt x="2313" y="350"/>
                </a:lnTo>
                <a:lnTo>
                  <a:pt x="2293" y="345"/>
                </a:lnTo>
                <a:lnTo>
                  <a:pt x="2270" y="337"/>
                </a:lnTo>
                <a:lnTo>
                  <a:pt x="2241" y="330"/>
                </a:lnTo>
                <a:lnTo>
                  <a:pt x="2207" y="323"/>
                </a:lnTo>
                <a:lnTo>
                  <a:pt x="2168" y="317"/>
                </a:lnTo>
                <a:lnTo>
                  <a:pt x="2124" y="311"/>
                </a:lnTo>
                <a:lnTo>
                  <a:pt x="2075" y="306"/>
                </a:lnTo>
                <a:lnTo>
                  <a:pt x="2024" y="301"/>
                </a:lnTo>
                <a:lnTo>
                  <a:pt x="1966" y="298"/>
                </a:lnTo>
                <a:lnTo>
                  <a:pt x="1905" y="295"/>
                </a:lnTo>
                <a:lnTo>
                  <a:pt x="1838" y="298"/>
                </a:lnTo>
                <a:lnTo>
                  <a:pt x="1767" y="301"/>
                </a:lnTo>
                <a:lnTo>
                  <a:pt x="1692" y="309"/>
                </a:lnTo>
                <a:lnTo>
                  <a:pt x="1613" y="317"/>
                </a:lnTo>
                <a:lnTo>
                  <a:pt x="1533" y="330"/>
                </a:lnTo>
                <a:lnTo>
                  <a:pt x="1445" y="349"/>
                </a:lnTo>
                <a:lnTo>
                  <a:pt x="1354" y="371"/>
                </a:lnTo>
                <a:lnTo>
                  <a:pt x="1262" y="397"/>
                </a:lnTo>
                <a:lnTo>
                  <a:pt x="1164" y="428"/>
                </a:lnTo>
                <a:lnTo>
                  <a:pt x="1065" y="464"/>
                </a:lnTo>
                <a:lnTo>
                  <a:pt x="960" y="505"/>
                </a:lnTo>
                <a:lnTo>
                  <a:pt x="853" y="553"/>
                </a:lnTo>
                <a:lnTo>
                  <a:pt x="742" y="608"/>
                </a:lnTo>
                <a:lnTo>
                  <a:pt x="629" y="669"/>
                </a:lnTo>
                <a:lnTo>
                  <a:pt x="512" y="736"/>
                </a:lnTo>
                <a:lnTo>
                  <a:pt x="393" y="809"/>
                </a:lnTo>
                <a:lnTo>
                  <a:pt x="271" y="892"/>
                </a:lnTo>
                <a:lnTo>
                  <a:pt x="0" y="1093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gamma/>
                  <a:tint val="0"/>
                  <a:invGamma/>
                  <a:alpha val="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rgbClr val="FACD69"/>
                </a:solidFill>
                <a:prstDash val="solid"/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1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1151467" y="2505211"/>
            <a:ext cx="9946469" cy="125644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0" fromWordArt="0" anchor="ctr"/>
          <a:lstStyle>
            <a:lvl1pPr marL="0" indent="0">
              <a:buNone/>
              <a:defRPr lang="zh-CN" altLang="en-US" sz="3600" b="1" kern="1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感谢观看！</a:t>
            </a:r>
          </a:p>
        </p:txBody>
      </p:sp>
      <p:sp>
        <p:nvSpPr>
          <p:cNvPr id="67" name="Freeform 31"/>
          <p:cNvSpPr/>
          <p:nvPr/>
        </p:nvSpPr>
        <p:spPr bwMode="gray">
          <a:xfrm rot="9345043" flipV="1">
            <a:off x="6452248" y="2548044"/>
            <a:ext cx="972595" cy="231611"/>
          </a:xfrm>
          <a:custGeom>
            <a:avLst/>
            <a:gdLst>
              <a:gd name="T0" fmla="*/ 247 w 2706"/>
              <a:gd name="T1" fmla="*/ 884 h 1093"/>
              <a:gd name="T2" fmla="*/ 451 w 2706"/>
              <a:gd name="T3" fmla="*/ 708 h 1093"/>
              <a:gd name="T4" fmla="*/ 655 w 2706"/>
              <a:gd name="T5" fmla="*/ 562 h 1093"/>
              <a:gd name="T6" fmla="*/ 856 w 2706"/>
              <a:gd name="T7" fmla="*/ 439 h 1093"/>
              <a:gd name="T8" fmla="*/ 1053 w 2706"/>
              <a:gd name="T9" fmla="*/ 342 h 1093"/>
              <a:gd name="T10" fmla="*/ 1242 w 2706"/>
              <a:gd name="T11" fmla="*/ 264 h 1093"/>
              <a:gd name="T12" fmla="*/ 1419 w 2706"/>
              <a:gd name="T13" fmla="*/ 204 h 1093"/>
              <a:gd name="T14" fmla="*/ 1586 w 2706"/>
              <a:gd name="T15" fmla="*/ 160 h 1093"/>
              <a:gd name="T16" fmla="*/ 1737 w 2706"/>
              <a:gd name="T17" fmla="*/ 131 h 1093"/>
              <a:gd name="T18" fmla="*/ 1871 w 2706"/>
              <a:gd name="T19" fmla="*/ 112 h 1093"/>
              <a:gd name="T20" fmla="*/ 1988 w 2706"/>
              <a:gd name="T21" fmla="*/ 103 h 1093"/>
              <a:gd name="T22" fmla="*/ 2082 w 2706"/>
              <a:gd name="T23" fmla="*/ 99 h 1093"/>
              <a:gd name="T24" fmla="*/ 2152 w 2706"/>
              <a:gd name="T25" fmla="*/ 99 h 1093"/>
              <a:gd name="T26" fmla="*/ 2195 w 2706"/>
              <a:gd name="T27" fmla="*/ 102 h 1093"/>
              <a:gd name="T28" fmla="*/ 2210 w 2706"/>
              <a:gd name="T29" fmla="*/ 102 h 1093"/>
              <a:gd name="T30" fmla="*/ 2706 w 2706"/>
              <a:gd name="T31" fmla="*/ 330 h 1093"/>
              <a:gd name="T32" fmla="*/ 2336 w 2706"/>
              <a:gd name="T33" fmla="*/ 358 h 1093"/>
              <a:gd name="T34" fmla="*/ 2326 w 2706"/>
              <a:gd name="T35" fmla="*/ 354 h 1093"/>
              <a:gd name="T36" fmla="*/ 2293 w 2706"/>
              <a:gd name="T37" fmla="*/ 345 h 1093"/>
              <a:gd name="T38" fmla="*/ 2241 w 2706"/>
              <a:gd name="T39" fmla="*/ 330 h 1093"/>
              <a:gd name="T40" fmla="*/ 2168 w 2706"/>
              <a:gd name="T41" fmla="*/ 317 h 1093"/>
              <a:gd name="T42" fmla="*/ 2075 w 2706"/>
              <a:gd name="T43" fmla="*/ 306 h 1093"/>
              <a:gd name="T44" fmla="*/ 1966 w 2706"/>
              <a:gd name="T45" fmla="*/ 298 h 1093"/>
              <a:gd name="T46" fmla="*/ 1838 w 2706"/>
              <a:gd name="T47" fmla="*/ 298 h 1093"/>
              <a:gd name="T48" fmla="*/ 1692 w 2706"/>
              <a:gd name="T49" fmla="*/ 309 h 1093"/>
              <a:gd name="T50" fmla="*/ 1533 w 2706"/>
              <a:gd name="T51" fmla="*/ 330 h 1093"/>
              <a:gd name="T52" fmla="*/ 1354 w 2706"/>
              <a:gd name="T53" fmla="*/ 371 h 1093"/>
              <a:gd name="T54" fmla="*/ 1164 w 2706"/>
              <a:gd name="T55" fmla="*/ 428 h 1093"/>
              <a:gd name="T56" fmla="*/ 960 w 2706"/>
              <a:gd name="T57" fmla="*/ 505 h 1093"/>
              <a:gd name="T58" fmla="*/ 742 w 2706"/>
              <a:gd name="T59" fmla="*/ 608 h 1093"/>
              <a:gd name="T60" fmla="*/ 512 w 2706"/>
              <a:gd name="T61" fmla="*/ 736 h 1093"/>
              <a:gd name="T62" fmla="*/ 271 w 2706"/>
              <a:gd name="T63" fmla="*/ 892 h 10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06" h="1093">
                <a:moveTo>
                  <a:pt x="0" y="1093"/>
                </a:moveTo>
                <a:lnTo>
                  <a:pt x="247" y="884"/>
                </a:lnTo>
                <a:lnTo>
                  <a:pt x="350" y="793"/>
                </a:lnTo>
                <a:lnTo>
                  <a:pt x="451" y="708"/>
                </a:lnTo>
                <a:lnTo>
                  <a:pt x="553" y="631"/>
                </a:lnTo>
                <a:lnTo>
                  <a:pt x="655" y="562"/>
                </a:lnTo>
                <a:lnTo>
                  <a:pt x="756" y="497"/>
                </a:lnTo>
                <a:lnTo>
                  <a:pt x="856" y="439"/>
                </a:lnTo>
                <a:lnTo>
                  <a:pt x="955" y="388"/>
                </a:lnTo>
                <a:lnTo>
                  <a:pt x="1053" y="342"/>
                </a:lnTo>
                <a:lnTo>
                  <a:pt x="1148" y="300"/>
                </a:lnTo>
                <a:lnTo>
                  <a:pt x="1242" y="264"/>
                </a:lnTo>
                <a:lnTo>
                  <a:pt x="1331" y="232"/>
                </a:lnTo>
                <a:lnTo>
                  <a:pt x="1419" y="204"/>
                </a:lnTo>
                <a:lnTo>
                  <a:pt x="1504" y="182"/>
                </a:lnTo>
                <a:lnTo>
                  <a:pt x="1586" y="160"/>
                </a:lnTo>
                <a:lnTo>
                  <a:pt x="1664" y="144"/>
                </a:lnTo>
                <a:lnTo>
                  <a:pt x="1737" y="131"/>
                </a:lnTo>
                <a:lnTo>
                  <a:pt x="1807" y="121"/>
                </a:lnTo>
                <a:lnTo>
                  <a:pt x="1871" y="112"/>
                </a:lnTo>
                <a:lnTo>
                  <a:pt x="1932" y="107"/>
                </a:lnTo>
                <a:lnTo>
                  <a:pt x="1988" y="103"/>
                </a:lnTo>
                <a:lnTo>
                  <a:pt x="2038" y="100"/>
                </a:lnTo>
                <a:lnTo>
                  <a:pt x="2082" y="99"/>
                </a:lnTo>
                <a:lnTo>
                  <a:pt x="2121" y="100"/>
                </a:lnTo>
                <a:lnTo>
                  <a:pt x="2152" y="99"/>
                </a:lnTo>
                <a:lnTo>
                  <a:pt x="2178" y="101"/>
                </a:lnTo>
                <a:lnTo>
                  <a:pt x="2195" y="102"/>
                </a:lnTo>
                <a:lnTo>
                  <a:pt x="2206" y="102"/>
                </a:lnTo>
                <a:lnTo>
                  <a:pt x="2210" y="102"/>
                </a:lnTo>
                <a:lnTo>
                  <a:pt x="2146" y="0"/>
                </a:lnTo>
                <a:lnTo>
                  <a:pt x="2706" y="330"/>
                </a:lnTo>
                <a:lnTo>
                  <a:pt x="2270" y="473"/>
                </a:lnTo>
                <a:lnTo>
                  <a:pt x="2336" y="358"/>
                </a:lnTo>
                <a:lnTo>
                  <a:pt x="2335" y="357"/>
                </a:lnTo>
                <a:lnTo>
                  <a:pt x="2326" y="354"/>
                </a:lnTo>
                <a:lnTo>
                  <a:pt x="2313" y="350"/>
                </a:lnTo>
                <a:lnTo>
                  <a:pt x="2293" y="345"/>
                </a:lnTo>
                <a:lnTo>
                  <a:pt x="2270" y="337"/>
                </a:lnTo>
                <a:lnTo>
                  <a:pt x="2241" y="330"/>
                </a:lnTo>
                <a:lnTo>
                  <a:pt x="2207" y="323"/>
                </a:lnTo>
                <a:lnTo>
                  <a:pt x="2168" y="317"/>
                </a:lnTo>
                <a:lnTo>
                  <a:pt x="2124" y="311"/>
                </a:lnTo>
                <a:lnTo>
                  <a:pt x="2075" y="306"/>
                </a:lnTo>
                <a:lnTo>
                  <a:pt x="2024" y="301"/>
                </a:lnTo>
                <a:lnTo>
                  <a:pt x="1966" y="298"/>
                </a:lnTo>
                <a:lnTo>
                  <a:pt x="1905" y="295"/>
                </a:lnTo>
                <a:lnTo>
                  <a:pt x="1838" y="298"/>
                </a:lnTo>
                <a:lnTo>
                  <a:pt x="1767" y="301"/>
                </a:lnTo>
                <a:lnTo>
                  <a:pt x="1692" y="309"/>
                </a:lnTo>
                <a:lnTo>
                  <a:pt x="1613" y="317"/>
                </a:lnTo>
                <a:lnTo>
                  <a:pt x="1533" y="330"/>
                </a:lnTo>
                <a:lnTo>
                  <a:pt x="1445" y="349"/>
                </a:lnTo>
                <a:lnTo>
                  <a:pt x="1354" y="371"/>
                </a:lnTo>
                <a:lnTo>
                  <a:pt x="1262" y="397"/>
                </a:lnTo>
                <a:lnTo>
                  <a:pt x="1164" y="428"/>
                </a:lnTo>
                <a:lnTo>
                  <a:pt x="1065" y="464"/>
                </a:lnTo>
                <a:lnTo>
                  <a:pt x="960" y="505"/>
                </a:lnTo>
                <a:lnTo>
                  <a:pt x="853" y="553"/>
                </a:lnTo>
                <a:lnTo>
                  <a:pt x="742" y="608"/>
                </a:lnTo>
                <a:lnTo>
                  <a:pt x="629" y="669"/>
                </a:lnTo>
                <a:lnTo>
                  <a:pt x="512" y="736"/>
                </a:lnTo>
                <a:lnTo>
                  <a:pt x="393" y="809"/>
                </a:lnTo>
                <a:lnTo>
                  <a:pt x="271" y="892"/>
                </a:lnTo>
                <a:lnTo>
                  <a:pt x="0" y="1093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gamma/>
                  <a:tint val="0"/>
                  <a:invGamma/>
                  <a:alpha val="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rgbClr val="FACD69"/>
                </a:solidFill>
                <a:prstDash val="solid"/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endParaRPr lang="zh-CN" altLang="en-US"/>
          </a:p>
        </p:txBody>
      </p:sp>
      <p:grpSp>
        <p:nvGrpSpPr>
          <p:cNvPr id="90" name="Group 4"/>
          <p:cNvGrpSpPr>
            <a:grpSpLocks noChangeAspect="1"/>
          </p:cNvGrpSpPr>
          <p:nvPr/>
        </p:nvGrpSpPr>
        <p:grpSpPr bwMode="auto">
          <a:xfrm>
            <a:off x="1151467" y="440616"/>
            <a:ext cx="3116639" cy="795047"/>
            <a:chOff x="633" y="230"/>
            <a:chExt cx="1226" cy="417"/>
          </a:xfrm>
        </p:grpSpPr>
        <p:sp>
          <p:nvSpPr>
            <p:cNvPr id="91" name="Freeform 5"/>
            <p:cNvSpPr/>
            <p:nvPr/>
          </p:nvSpPr>
          <p:spPr bwMode="auto">
            <a:xfrm>
              <a:off x="1157" y="454"/>
              <a:ext cx="158" cy="167"/>
            </a:xfrm>
            <a:custGeom>
              <a:avLst/>
              <a:gdLst>
                <a:gd name="T0" fmla="*/ 0 w 31"/>
                <a:gd name="T1" fmla="*/ 13 h 32"/>
                <a:gd name="T2" fmla="*/ 0 w 31"/>
                <a:gd name="T3" fmla="*/ 19 h 32"/>
                <a:gd name="T4" fmla="*/ 17 w 31"/>
                <a:gd name="T5" fmla="*/ 32 h 32"/>
                <a:gd name="T6" fmla="*/ 31 w 31"/>
                <a:gd name="T7" fmla="*/ 32 h 32"/>
                <a:gd name="T8" fmla="*/ 31 w 31"/>
                <a:gd name="T9" fmla="*/ 26 h 32"/>
                <a:gd name="T10" fmla="*/ 18 w 31"/>
                <a:gd name="T11" fmla="*/ 26 h 32"/>
                <a:gd name="T12" fmla="*/ 9 w 31"/>
                <a:gd name="T13" fmla="*/ 19 h 32"/>
                <a:gd name="T14" fmla="*/ 9 w 31"/>
                <a:gd name="T15" fmla="*/ 13 h 32"/>
                <a:gd name="T16" fmla="*/ 18 w 31"/>
                <a:gd name="T17" fmla="*/ 6 h 32"/>
                <a:gd name="T18" fmla="*/ 31 w 31"/>
                <a:gd name="T19" fmla="*/ 6 h 32"/>
                <a:gd name="T20" fmla="*/ 31 w 31"/>
                <a:gd name="T21" fmla="*/ 0 h 32"/>
                <a:gd name="T22" fmla="*/ 17 w 31"/>
                <a:gd name="T23" fmla="*/ 0 h 32"/>
                <a:gd name="T24" fmla="*/ 0 w 31"/>
                <a:gd name="T25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2">
                  <a:moveTo>
                    <a:pt x="0" y="13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4" y="32"/>
                    <a:pt x="17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21" y="26"/>
                    <a:pt x="18" y="26"/>
                  </a:cubicBezTo>
                  <a:cubicBezTo>
                    <a:pt x="12" y="26"/>
                    <a:pt x="9" y="22"/>
                    <a:pt x="9" y="19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0"/>
                    <a:pt x="12" y="6"/>
                    <a:pt x="18" y="6"/>
                  </a:cubicBezTo>
                  <a:cubicBezTo>
                    <a:pt x="21" y="6"/>
                    <a:pt x="31" y="6"/>
                    <a:pt x="31" y="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4" y="0"/>
                    <a:pt x="0" y="6"/>
                    <a:pt x="0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6"/>
            <p:cNvSpPr/>
            <p:nvPr/>
          </p:nvSpPr>
          <p:spPr bwMode="auto">
            <a:xfrm>
              <a:off x="1706" y="454"/>
              <a:ext cx="153" cy="167"/>
            </a:xfrm>
            <a:custGeom>
              <a:avLst/>
              <a:gdLst>
                <a:gd name="T0" fmla="*/ 17 w 30"/>
                <a:gd name="T1" fmla="*/ 6 h 32"/>
                <a:gd name="T2" fmla="*/ 30 w 30"/>
                <a:gd name="T3" fmla="*/ 6 h 32"/>
                <a:gd name="T4" fmla="*/ 30 w 30"/>
                <a:gd name="T5" fmla="*/ 0 h 32"/>
                <a:gd name="T6" fmla="*/ 17 w 30"/>
                <a:gd name="T7" fmla="*/ 0 h 32"/>
                <a:gd name="T8" fmla="*/ 0 w 30"/>
                <a:gd name="T9" fmla="*/ 13 h 32"/>
                <a:gd name="T10" fmla="*/ 0 w 30"/>
                <a:gd name="T11" fmla="*/ 19 h 32"/>
                <a:gd name="T12" fmla="*/ 17 w 30"/>
                <a:gd name="T13" fmla="*/ 32 h 32"/>
                <a:gd name="T14" fmla="*/ 30 w 30"/>
                <a:gd name="T15" fmla="*/ 32 h 32"/>
                <a:gd name="T16" fmla="*/ 30 w 30"/>
                <a:gd name="T17" fmla="*/ 26 h 32"/>
                <a:gd name="T18" fmla="*/ 17 w 30"/>
                <a:gd name="T19" fmla="*/ 26 h 32"/>
                <a:gd name="T20" fmla="*/ 8 w 30"/>
                <a:gd name="T21" fmla="*/ 19 h 32"/>
                <a:gd name="T22" fmla="*/ 8 w 30"/>
                <a:gd name="T23" fmla="*/ 13 h 32"/>
                <a:gd name="T24" fmla="*/ 17 w 30"/>
                <a:gd name="T25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2">
                  <a:moveTo>
                    <a:pt x="17" y="6"/>
                  </a:moveTo>
                  <a:cubicBezTo>
                    <a:pt x="21" y="6"/>
                    <a:pt x="30" y="6"/>
                    <a:pt x="30" y="6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" y="0"/>
                    <a:pt x="0" y="6"/>
                    <a:pt x="0" y="1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3" y="32"/>
                    <a:pt x="17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21" y="26"/>
                    <a:pt x="17" y="26"/>
                  </a:cubicBezTo>
                  <a:cubicBezTo>
                    <a:pt x="11" y="26"/>
                    <a:pt x="8" y="22"/>
                    <a:pt x="8" y="19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0"/>
                    <a:pt x="11" y="6"/>
                    <a:pt x="1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7"/>
            <p:cNvSpPr/>
            <p:nvPr/>
          </p:nvSpPr>
          <p:spPr bwMode="auto">
            <a:xfrm>
              <a:off x="1335" y="454"/>
              <a:ext cx="168" cy="167"/>
            </a:xfrm>
            <a:custGeom>
              <a:avLst/>
              <a:gdLst>
                <a:gd name="T0" fmla="*/ 32 w 33"/>
                <a:gd name="T1" fmla="*/ 12 h 32"/>
                <a:gd name="T2" fmla="*/ 32 w 33"/>
                <a:gd name="T3" fmla="*/ 9 h 32"/>
                <a:gd name="T4" fmla="*/ 18 w 33"/>
                <a:gd name="T5" fmla="*/ 0 h 32"/>
                <a:gd name="T6" fmla="*/ 0 w 33"/>
                <a:gd name="T7" fmla="*/ 0 h 32"/>
                <a:gd name="T8" fmla="*/ 0 w 33"/>
                <a:gd name="T9" fmla="*/ 32 h 32"/>
                <a:gd name="T10" fmla="*/ 9 w 33"/>
                <a:gd name="T11" fmla="*/ 32 h 32"/>
                <a:gd name="T12" fmla="*/ 9 w 33"/>
                <a:gd name="T13" fmla="*/ 6 h 32"/>
                <a:gd name="T14" fmla="*/ 18 w 33"/>
                <a:gd name="T15" fmla="*/ 6 h 32"/>
                <a:gd name="T16" fmla="*/ 24 w 33"/>
                <a:gd name="T17" fmla="*/ 10 h 32"/>
                <a:gd name="T18" fmla="*/ 24 w 33"/>
                <a:gd name="T19" fmla="*/ 12 h 32"/>
                <a:gd name="T20" fmla="*/ 18 w 33"/>
                <a:gd name="T21" fmla="*/ 16 h 32"/>
                <a:gd name="T22" fmla="*/ 13 w 33"/>
                <a:gd name="T23" fmla="*/ 16 h 32"/>
                <a:gd name="T24" fmla="*/ 13 w 33"/>
                <a:gd name="T25" fmla="*/ 18 h 32"/>
                <a:gd name="T26" fmla="*/ 22 w 33"/>
                <a:gd name="T27" fmla="*/ 32 h 32"/>
                <a:gd name="T28" fmla="*/ 33 w 33"/>
                <a:gd name="T29" fmla="*/ 32 h 32"/>
                <a:gd name="T30" fmla="*/ 25 w 33"/>
                <a:gd name="T31" fmla="*/ 20 h 32"/>
                <a:gd name="T32" fmla="*/ 32 w 33"/>
                <a:gd name="T33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2">
                  <a:moveTo>
                    <a:pt x="32" y="12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5"/>
                    <a:pt x="30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3" y="6"/>
                    <a:pt x="24" y="8"/>
                    <a:pt x="24" y="1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3"/>
                    <a:pt x="23" y="16"/>
                    <a:pt x="18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1" y="19"/>
                    <a:pt x="32" y="16"/>
                    <a:pt x="3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8"/>
            <p:cNvSpPr/>
            <p:nvPr/>
          </p:nvSpPr>
          <p:spPr bwMode="auto">
            <a:xfrm>
              <a:off x="1523" y="454"/>
              <a:ext cx="168" cy="167"/>
            </a:xfrm>
            <a:custGeom>
              <a:avLst/>
              <a:gdLst>
                <a:gd name="T0" fmla="*/ 32 w 33"/>
                <a:gd name="T1" fmla="*/ 12 h 32"/>
                <a:gd name="T2" fmla="*/ 32 w 33"/>
                <a:gd name="T3" fmla="*/ 9 h 32"/>
                <a:gd name="T4" fmla="*/ 18 w 33"/>
                <a:gd name="T5" fmla="*/ 0 h 32"/>
                <a:gd name="T6" fmla="*/ 0 w 33"/>
                <a:gd name="T7" fmla="*/ 0 h 32"/>
                <a:gd name="T8" fmla="*/ 0 w 33"/>
                <a:gd name="T9" fmla="*/ 32 h 32"/>
                <a:gd name="T10" fmla="*/ 9 w 33"/>
                <a:gd name="T11" fmla="*/ 32 h 32"/>
                <a:gd name="T12" fmla="*/ 9 w 33"/>
                <a:gd name="T13" fmla="*/ 6 h 32"/>
                <a:gd name="T14" fmla="*/ 18 w 33"/>
                <a:gd name="T15" fmla="*/ 6 h 32"/>
                <a:gd name="T16" fmla="*/ 23 w 33"/>
                <a:gd name="T17" fmla="*/ 10 h 32"/>
                <a:gd name="T18" fmla="*/ 23 w 33"/>
                <a:gd name="T19" fmla="*/ 12 h 32"/>
                <a:gd name="T20" fmla="*/ 18 w 33"/>
                <a:gd name="T21" fmla="*/ 16 h 32"/>
                <a:gd name="T22" fmla="*/ 13 w 33"/>
                <a:gd name="T23" fmla="*/ 16 h 32"/>
                <a:gd name="T24" fmla="*/ 13 w 33"/>
                <a:gd name="T25" fmla="*/ 18 h 32"/>
                <a:gd name="T26" fmla="*/ 22 w 33"/>
                <a:gd name="T27" fmla="*/ 32 h 32"/>
                <a:gd name="T28" fmla="*/ 33 w 33"/>
                <a:gd name="T29" fmla="*/ 32 h 32"/>
                <a:gd name="T30" fmla="*/ 25 w 33"/>
                <a:gd name="T31" fmla="*/ 20 h 32"/>
                <a:gd name="T32" fmla="*/ 32 w 33"/>
                <a:gd name="T33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2">
                  <a:moveTo>
                    <a:pt x="32" y="12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5"/>
                    <a:pt x="30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3" y="6"/>
                    <a:pt x="23" y="8"/>
                    <a:pt x="23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3" y="16"/>
                    <a:pt x="18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0" y="19"/>
                    <a:pt x="32" y="16"/>
                    <a:pt x="3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"/>
            <p:cNvSpPr/>
            <p:nvPr/>
          </p:nvSpPr>
          <p:spPr bwMode="auto">
            <a:xfrm>
              <a:off x="729" y="417"/>
              <a:ext cx="77" cy="47"/>
            </a:xfrm>
            <a:custGeom>
              <a:avLst/>
              <a:gdLst>
                <a:gd name="T0" fmla="*/ 2 w 15"/>
                <a:gd name="T1" fmla="*/ 0 h 9"/>
                <a:gd name="T2" fmla="*/ 0 w 15"/>
                <a:gd name="T3" fmla="*/ 1 h 9"/>
                <a:gd name="T4" fmla="*/ 0 w 15"/>
                <a:gd name="T5" fmla="*/ 8 h 9"/>
                <a:gd name="T6" fmla="*/ 2 w 15"/>
                <a:gd name="T7" fmla="*/ 9 h 9"/>
                <a:gd name="T8" fmla="*/ 15 w 15"/>
                <a:gd name="T9" fmla="*/ 9 h 9"/>
                <a:gd name="T10" fmla="*/ 15 w 15"/>
                <a:gd name="T11" fmla="*/ 0 h 9"/>
                <a:gd name="T12" fmla="*/ 2 w 15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9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0"/>
            <p:cNvSpPr/>
            <p:nvPr/>
          </p:nvSpPr>
          <p:spPr bwMode="auto">
            <a:xfrm>
              <a:off x="862" y="417"/>
              <a:ext cx="71" cy="47"/>
            </a:xfrm>
            <a:custGeom>
              <a:avLst/>
              <a:gdLst>
                <a:gd name="T0" fmla="*/ 13 w 14"/>
                <a:gd name="T1" fmla="*/ 0 h 9"/>
                <a:gd name="T2" fmla="*/ 14 w 14"/>
                <a:gd name="T3" fmla="*/ 1 h 9"/>
                <a:gd name="T4" fmla="*/ 14 w 14"/>
                <a:gd name="T5" fmla="*/ 8 h 9"/>
                <a:gd name="T6" fmla="*/ 13 w 14"/>
                <a:gd name="T7" fmla="*/ 9 h 9"/>
                <a:gd name="T8" fmla="*/ 0 w 14"/>
                <a:gd name="T9" fmla="*/ 9 h 9"/>
                <a:gd name="T10" fmla="*/ 0 w 14"/>
                <a:gd name="T11" fmla="*/ 0 h 9"/>
                <a:gd name="T12" fmla="*/ 13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3" y="0"/>
                  </a:moveTo>
                  <a:cubicBezTo>
                    <a:pt x="14" y="0"/>
                    <a:pt x="14" y="0"/>
                    <a:pt x="14" y="1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3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1"/>
            <p:cNvSpPr/>
            <p:nvPr/>
          </p:nvSpPr>
          <p:spPr bwMode="auto">
            <a:xfrm>
              <a:off x="633" y="334"/>
              <a:ext cx="173" cy="214"/>
            </a:xfrm>
            <a:custGeom>
              <a:avLst/>
              <a:gdLst>
                <a:gd name="T0" fmla="*/ 11 w 34"/>
                <a:gd name="T1" fmla="*/ 12 h 41"/>
                <a:gd name="T2" fmla="*/ 15 w 34"/>
                <a:gd name="T3" fmla="*/ 8 h 41"/>
                <a:gd name="T4" fmla="*/ 34 w 34"/>
                <a:gd name="T5" fmla="*/ 8 h 41"/>
                <a:gd name="T6" fmla="*/ 34 w 34"/>
                <a:gd name="T7" fmla="*/ 0 h 41"/>
                <a:gd name="T8" fmla="*/ 12 w 34"/>
                <a:gd name="T9" fmla="*/ 0 h 41"/>
                <a:gd name="T10" fmla="*/ 0 w 34"/>
                <a:gd name="T11" fmla="*/ 11 h 41"/>
                <a:gd name="T12" fmla="*/ 0 w 34"/>
                <a:gd name="T13" fmla="*/ 30 h 41"/>
                <a:gd name="T14" fmla="*/ 12 w 34"/>
                <a:gd name="T15" fmla="*/ 41 h 41"/>
                <a:gd name="T16" fmla="*/ 34 w 34"/>
                <a:gd name="T17" fmla="*/ 41 h 41"/>
                <a:gd name="T18" fmla="*/ 34 w 34"/>
                <a:gd name="T19" fmla="*/ 32 h 41"/>
                <a:gd name="T20" fmla="*/ 15 w 34"/>
                <a:gd name="T21" fmla="*/ 32 h 41"/>
                <a:gd name="T22" fmla="*/ 11 w 34"/>
                <a:gd name="T23" fmla="*/ 28 h 41"/>
                <a:gd name="T24" fmla="*/ 11 w 34"/>
                <a:gd name="T25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1">
                  <a:moveTo>
                    <a:pt x="11" y="12"/>
                  </a:moveTo>
                  <a:cubicBezTo>
                    <a:pt x="11" y="10"/>
                    <a:pt x="13" y="8"/>
                    <a:pt x="15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6"/>
                    <a:pt x="5" y="41"/>
                    <a:pt x="12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3" y="32"/>
                    <a:pt x="11" y="31"/>
                    <a:pt x="11" y="28"/>
                  </a:cubicBezTo>
                  <a:lnTo>
                    <a:pt x="11" y="12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2"/>
            <p:cNvSpPr/>
            <p:nvPr/>
          </p:nvSpPr>
          <p:spPr bwMode="auto">
            <a:xfrm>
              <a:off x="862" y="334"/>
              <a:ext cx="168" cy="214"/>
            </a:xfrm>
            <a:custGeom>
              <a:avLst/>
              <a:gdLst>
                <a:gd name="T0" fmla="*/ 23 w 33"/>
                <a:gd name="T1" fmla="*/ 12 h 41"/>
                <a:gd name="T2" fmla="*/ 19 w 33"/>
                <a:gd name="T3" fmla="*/ 8 h 41"/>
                <a:gd name="T4" fmla="*/ 0 w 33"/>
                <a:gd name="T5" fmla="*/ 8 h 41"/>
                <a:gd name="T6" fmla="*/ 0 w 33"/>
                <a:gd name="T7" fmla="*/ 0 h 41"/>
                <a:gd name="T8" fmla="*/ 22 w 33"/>
                <a:gd name="T9" fmla="*/ 0 h 41"/>
                <a:gd name="T10" fmla="*/ 33 w 33"/>
                <a:gd name="T11" fmla="*/ 11 h 41"/>
                <a:gd name="T12" fmla="*/ 33 w 33"/>
                <a:gd name="T13" fmla="*/ 30 h 41"/>
                <a:gd name="T14" fmla="*/ 22 w 33"/>
                <a:gd name="T15" fmla="*/ 41 h 41"/>
                <a:gd name="T16" fmla="*/ 0 w 33"/>
                <a:gd name="T17" fmla="*/ 41 h 41"/>
                <a:gd name="T18" fmla="*/ 0 w 33"/>
                <a:gd name="T19" fmla="*/ 32 h 41"/>
                <a:gd name="T20" fmla="*/ 19 w 33"/>
                <a:gd name="T21" fmla="*/ 32 h 41"/>
                <a:gd name="T22" fmla="*/ 23 w 33"/>
                <a:gd name="T23" fmla="*/ 28 h 41"/>
                <a:gd name="T24" fmla="*/ 23 w 33"/>
                <a:gd name="T25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41">
                  <a:moveTo>
                    <a:pt x="23" y="12"/>
                  </a:moveTo>
                  <a:cubicBezTo>
                    <a:pt x="23" y="10"/>
                    <a:pt x="21" y="8"/>
                    <a:pt x="19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3" y="5"/>
                    <a:pt x="33" y="1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6"/>
                    <a:pt x="28" y="41"/>
                    <a:pt x="22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3" y="31"/>
                    <a:pt x="23" y="28"/>
                  </a:cubicBezTo>
                  <a:lnTo>
                    <a:pt x="23" y="12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3"/>
            <p:cNvSpPr/>
            <p:nvPr/>
          </p:nvSpPr>
          <p:spPr bwMode="auto">
            <a:xfrm>
              <a:off x="633" y="230"/>
              <a:ext cx="402" cy="78"/>
            </a:xfrm>
            <a:custGeom>
              <a:avLst/>
              <a:gdLst>
                <a:gd name="T0" fmla="*/ 229 w 402"/>
                <a:gd name="T1" fmla="*/ 31 h 78"/>
                <a:gd name="T2" fmla="*/ 229 w 402"/>
                <a:gd name="T3" fmla="*/ 0 h 78"/>
                <a:gd name="T4" fmla="*/ 173 w 402"/>
                <a:gd name="T5" fmla="*/ 0 h 78"/>
                <a:gd name="T6" fmla="*/ 173 w 402"/>
                <a:gd name="T7" fmla="*/ 31 h 78"/>
                <a:gd name="T8" fmla="*/ 0 w 402"/>
                <a:gd name="T9" fmla="*/ 31 h 78"/>
                <a:gd name="T10" fmla="*/ 0 w 402"/>
                <a:gd name="T11" fmla="*/ 78 h 78"/>
                <a:gd name="T12" fmla="*/ 402 w 402"/>
                <a:gd name="T13" fmla="*/ 78 h 78"/>
                <a:gd name="T14" fmla="*/ 402 w 402"/>
                <a:gd name="T15" fmla="*/ 31 h 78"/>
                <a:gd name="T16" fmla="*/ 229 w 402"/>
                <a:gd name="T17" fmla="*/ 3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78">
                  <a:moveTo>
                    <a:pt x="229" y="31"/>
                  </a:moveTo>
                  <a:lnTo>
                    <a:pt x="229" y="0"/>
                  </a:lnTo>
                  <a:lnTo>
                    <a:pt x="173" y="0"/>
                  </a:lnTo>
                  <a:lnTo>
                    <a:pt x="173" y="31"/>
                  </a:lnTo>
                  <a:lnTo>
                    <a:pt x="0" y="31"/>
                  </a:lnTo>
                  <a:lnTo>
                    <a:pt x="0" y="78"/>
                  </a:lnTo>
                  <a:lnTo>
                    <a:pt x="402" y="78"/>
                  </a:lnTo>
                  <a:lnTo>
                    <a:pt x="402" y="31"/>
                  </a:lnTo>
                  <a:lnTo>
                    <a:pt x="229" y="31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4"/>
            <p:cNvSpPr/>
            <p:nvPr/>
          </p:nvSpPr>
          <p:spPr bwMode="auto">
            <a:xfrm>
              <a:off x="633" y="574"/>
              <a:ext cx="402" cy="73"/>
            </a:xfrm>
            <a:custGeom>
              <a:avLst/>
              <a:gdLst>
                <a:gd name="T0" fmla="*/ 229 w 402"/>
                <a:gd name="T1" fmla="*/ 47 h 73"/>
                <a:gd name="T2" fmla="*/ 229 w 402"/>
                <a:gd name="T3" fmla="*/ 73 h 73"/>
                <a:gd name="T4" fmla="*/ 173 w 402"/>
                <a:gd name="T5" fmla="*/ 73 h 73"/>
                <a:gd name="T6" fmla="*/ 173 w 402"/>
                <a:gd name="T7" fmla="*/ 47 h 73"/>
                <a:gd name="T8" fmla="*/ 0 w 402"/>
                <a:gd name="T9" fmla="*/ 47 h 73"/>
                <a:gd name="T10" fmla="*/ 0 w 402"/>
                <a:gd name="T11" fmla="*/ 0 h 73"/>
                <a:gd name="T12" fmla="*/ 402 w 402"/>
                <a:gd name="T13" fmla="*/ 0 h 73"/>
                <a:gd name="T14" fmla="*/ 402 w 402"/>
                <a:gd name="T15" fmla="*/ 47 h 73"/>
                <a:gd name="T16" fmla="*/ 229 w 402"/>
                <a:gd name="T17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73">
                  <a:moveTo>
                    <a:pt x="229" y="47"/>
                  </a:moveTo>
                  <a:lnTo>
                    <a:pt x="229" y="73"/>
                  </a:lnTo>
                  <a:lnTo>
                    <a:pt x="173" y="73"/>
                  </a:lnTo>
                  <a:lnTo>
                    <a:pt x="17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402" y="0"/>
                  </a:lnTo>
                  <a:lnTo>
                    <a:pt x="402" y="47"/>
                  </a:lnTo>
                  <a:lnTo>
                    <a:pt x="229" y="47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5"/>
            <p:cNvSpPr>
              <a:spLocks noEditPoints="1"/>
            </p:cNvSpPr>
            <p:nvPr/>
          </p:nvSpPr>
          <p:spPr bwMode="auto">
            <a:xfrm>
              <a:off x="1157" y="261"/>
              <a:ext cx="152" cy="151"/>
            </a:xfrm>
            <a:custGeom>
              <a:avLst/>
              <a:gdLst>
                <a:gd name="T0" fmla="*/ 26 w 30"/>
                <a:gd name="T1" fmla="*/ 5 h 29"/>
                <a:gd name="T2" fmla="*/ 17 w 30"/>
                <a:gd name="T3" fmla="*/ 5 h 29"/>
                <a:gd name="T4" fmla="*/ 17 w 30"/>
                <a:gd name="T5" fmla="*/ 0 h 29"/>
                <a:gd name="T6" fmla="*/ 12 w 30"/>
                <a:gd name="T7" fmla="*/ 0 h 29"/>
                <a:gd name="T8" fmla="*/ 12 w 30"/>
                <a:gd name="T9" fmla="*/ 5 h 29"/>
                <a:gd name="T10" fmla="*/ 0 w 30"/>
                <a:gd name="T11" fmla="*/ 5 h 29"/>
                <a:gd name="T12" fmla="*/ 0 w 30"/>
                <a:gd name="T13" fmla="*/ 22 h 29"/>
                <a:gd name="T14" fmla="*/ 12 w 30"/>
                <a:gd name="T15" fmla="*/ 22 h 29"/>
                <a:gd name="T16" fmla="*/ 12 w 30"/>
                <a:gd name="T17" fmla="*/ 29 h 29"/>
                <a:gd name="T18" fmla="*/ 17 w 30"/>
                <a:gd name="T19" fmla="*/ 29 h 29"/>
                <a:gd name="T20" fmla="*/ 17 w 30"/>
                <a:gd name="T21" fmla="*/ 22 h 29"/>
                <a:gd name="T22" fmla="*/ 30 w 30"/>
                <a:gd name="T23" fmla="*/ 22 h 29"/>
                <a:gd name="T24" fmla="*/ 30 w 30"/>
                <a:gd name="T25" fmla="*/ 9 h 29"/>
                <a:gd name="T26" fmla="*/ 26 w 30"/>
                <a:gd name="T27" fmla="*/ 5 h 29"/>
                <a:gd name="T28" fmla="*/ 12 w 30"/>
                <a:gd name="T29" fmla="*/ 18 h 29"/>
                <a:gd name="T30" fmla="*/ 5 w 30"/>
                <a:gd name="T31" fmla="*/ 18 h 29"/>
                <a:gd name="T32" fmla="*/ 5 w 30"/>
                <a:gd name="T33" fmla="*/ 8 h 29"/>
                <a:gd name="T34" fmla="*/ 12 w 30"/>
                <a:gd name="T35" fmla="*/ 8 h 29"/>
                <a:gd name="T36" fmla="*/ 12 w 30"/>
                <a:gd name="T37" fmla="*/ 18 h 29"/>
                <a:gd name="T38" fmla="*/ 24 w 30"/>
                <a:gd name="T39" fmla="*/ 18 h 29"/>
                <a:gd name="T40" fmla="*/ 17 w 30"/>
                <a:gd name="T41" fmla="*/ 18 h 29"/>
                <a:gd name="T42" fmla="*/ 17 w 30"/>
                <a:gd name="T43" fmla="*/ 8 h 29"/>
                <a:gd name="T44" fmla="*/ 23 w 30"/>
                <a:gd name="T45" fmla="*/ 8 h 29"/>
                <a:gd name="T46" fmla="*/ 24 w 30"/>
                <a:gd name="T47" fmla="*/ 10 h 29"/>
                <a:gd name="T48" fmla="*/ 24 w 30"/>
                <a:gd name="T4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29">
                  <a:moveTo>
                    <a:pt x="26" y="5"/>
                  </a:moveTo>
                  <a:cubicBezTo>
                    <a:pt x="23" y="5"/>
                    <a:pt x="17" y="5"/>
                    <a:pt x="17" y="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13"/>
                    <a:pt x="30" y="9"/>
                  </a:cubicBezTo>
                  <a:cubicBezTo>
                    <a:pt x="30" y="6"/>
                    <a:pt x="28" y="5"/>
                    <a:pt x="26" y="5"/>
                  </a:cubicBezTo>
                  <a:close/>
                  <a:moveTo>
                    <a:pt x="12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2" y="18"/>
                  </a:lnTo>
                  <a:close/>
                  <a:moveTo>
                    <a:pt x="24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21" y="8"/>
                    <a:pt x="23" y="8"/>
                  </a:cubicBezTo>
                  <a:cubicBezTo>
                    <a:pt x="24" y="8"/>
                    <a:pt x="24" y="9"/>
                    <a:pt x="24" y="10"/>
                  </a:cubicBezTo>
                  <a:cubicBezTo>
                    <a:pt x="24" y="12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6"/>
            <p:cNvSpPr>
              <a:spLocks noEditPoints="1"/>
            </p:cNvSpPr>
            <p:nvPr/>
          </p:nvSpPr>
          <p:spPr bwMode="auto">
            <a:xfrm>
              <a:off x="1528" y="261"/>
              <a:ext cx="148" cy="151"/>
            </a:xfrm>
            <a:custGeom>
              <a:avLst/>
              <a:gdLst>
                <a:gd name="T0" fmla="*/ 25 w 29"/>
                <a:gd name="T1" fmla="*/ 5 h 29"/>
                <a:gd name="T2" fmla="*/ 17 w 29"/>
                <a:gd name="T3" fmla="*/ 5 h 29"/>
                <a:gd name="T4" fmla="*/ 17 w 29"/>
                <a:gd name="T5" fmla="*/ 0 h 29"/>
                <a:gd name="T6" fmla="*/ 12 w 29"/>
                <a:gd name="T7" fmla="*/ 0 h 29"/>
                <a:gd name="T8" fmla="*/ 12 w 29"/>
                <a:gd name="T9" fmla="*/ 5 h 29"/>
                <a:gd name="T10" fmla="*/ 0 w 29"/>
                <a:gd name="T11" fmla="*/ 5 h 29"/>
                <a:gd name="T12" fmla="*/ 0 w 29"/>
                <a:gd name="T13" fmla="*/ 22 h 29"/>
                <a:gd name="T14" fmla="*/ 12 w 29"/>
                <a:gd name="T15" fmla="*/ 22 h 29"/>
                <a:gd name="T16" fmla="*/ 12 w 29"/>
                <a:gd name="T17" fmla="*/ 29 h 29"/>
                <a:gd name="T18" fmla="*/ 17 w 29"/>
                <a:gd name="T19" fmla="*/ 29 h 29"/>
                <a:gd name="T20" fmla="*/ 17 w 29"/>
                <a:gd name="T21" fmla="*/ 22 h 29"/>
                <a:gd name="T22" fmla="*/ 29 w 29"/>
                <a:gd name="T23" fmla="*/ 22 h 29"/>
                <a:gd name="T24" fmla="*/ 29 w 29"/>
                <a:gd name="T25" fmla="*/ 9 h 29"/>
                <a:gd name="T26" fmla="*/ 25 w 29"/>
                <a:gd name="T27" fmla="*/ 5 h 29"/>
                <a:gd name="T28" fmla="*/ 12 w 29"/>
                <a:gd name="T29" fmla="*/ 18 h 29"/>
                <a:gd name="T30" fmla="*/ 5 w 29"/>
                <a:gd name="T31" fmla="*/ 18 h 29"/>
                <a:gd name="T32" fmla="*/ 5 w 29"/>
                <a:gd name="T33" fmla="*/ 8 h 29"/>
                <a:gd name="T34" fmla="*/ 12 w 29"/>
                <a:gd name="T35" fmla="*/ 8 h 29"/>
                <a:gd name="T36" fmla="*/ 12 w 29"/>
                <a:gd name="T37" fmla="*/ 18 h 29"/>
                <a:gd name="T38" fmla="*/ 24 w 29"/>
                <a:gd name="T39" fmla="*/ 18 h 29"/>
                <a:gd name="T40" fmla="*/ 17 w 29"/>
                <a:gd name="T41" fmla="*/ 18 h 29"/>
                <a:gd name="T42" fmla="*/ 17 w 29"/>
                <a:gd name="T43" fmla="*/ 8 h 29"/>
                <a:gd name="T44" fmla="*/ 22 w 29"/>
                <a:gd name="T45" fmla="*/ 8 h 29"/>
                <a:gd name="T46" fmla="*/ 24 w 29"/>
                <a:gd name="T47" fmla="*/ 10 h 29"/>
                <a:gd name="T48" fmla="*/ 24 w 29"/>
                <a:gd name="T4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" h="29">
                  <a:moveTo>
                    <a:pt x="25" y="5"/>
                  </a:moveTo>
                  <a:cubicBezTo>
                    <a:pt x="23" y="5"/>
                    <a:pt x="17" y="5"/>
                    <a:pt x="17" y="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13"/>
                    <a:pt x="29" y="9"/>
                  </a:cubicBezTo>
                  <a:cubicBezTo>
                    <a:pt x="29" y="6"/>
                    <a:pt x="27" y="5"/>
                    <a:pt x="25" y="5"/>
                  </a:cubicBezTo>
                  <a:close/>
                  <a:moveTo>
                    <a:pt x="12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2" y="18"/>
                  </a:lnTo>
                  <a:close/>
                  <a:moveTo>
                    <a:pt x="24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21" y="8"/>
                    <a:pt x="22" y="8"/>
                  </a:cubicBezTo>
                  <a:cubicBezTo>
                    <a:pt x="23" y="8"/>
                    <a:pt x="24" y="9"/>
                    <a:pt x="24" y="10"/>
                  </a:cubicBezTo>
                  <a:cubicBezTo>
                    <a:pt x="24" y="12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7"/>
            <p:cNvSpPr/>
            <p:nvPr/>
          </p:nvSpPr>
          <p:spPr bwMode="auto">
            <a:xfrm>
              <a:off x="1370" y="292"/>
              <a:ext cx="92" cy="89"/>
            </a:xfrm>
            <a:custGeom>
              <a:avLst/>
              <a:gdLst>
                <a:gd name="T0" fmla="*/ 0 w 92"/>
                <a:gd name="T1" fmla="*/ 89 h 89"/>
                <a:gd name="T2" fmla="*/ 0 w 92"/>
                <a:gd name="T3" fmla="*/ 73 h 89"/>
                <a:gd name="T4" fmla="*/ 36 w 92"/>
                <a:gd name="T5" fmla="*/ 73 h 89"/>
                <a:gd name="T6" fmla="*/ 36 w 92"/>
                <a:gd name="T7" fmla="*/ 52 h 89"/>
                <a:gd name="T8" fmla="*/ 6 w 92"/>
                <a:gd name="T9" fmla="*/ 52 h 89"/>
                <a:gd name="T10" fmla="*/ 6 w 92"/>
                <a:gd name="T11" fmla="*/ 37 h 89"/>
                <a:gd name="T12" fmla="*/ 36 w 92"/>
                <a:gd name="T13" fmla="*/ 37 h 89"/>
                <a:gd name="T14" fmla="*/ 36 w 92"/>
                <a:gd name="T15" fmla="*/ 16 h 89"/>
                <a:gd name="T16" fmla="*/ 0 w 92"/>
                <a:gd name="T17" fmla="*/ 16 h 89"/>
                <a:gd name="T18" fmla="*/ 0 w 92"/>
                <a:gd name="T19" fmla="*/ 0 h 89"/>
                <a:gd name="T20" fmla="*/ 92 w 92"/>
                <a:gd name="T21" fmla="*/ 0 h 89"/>
                <a:gd name="T22" fmla="*/ 92 w 92"/>
                <a:gd name="T23" fmla="*/ 16 h 89"/>
                <a:gd name="T24" fmla="*/ 56 w 92"/>
                <a:gd name="T25" fmla="*/ 16 h 89"/>
                <a:gd name="T26" fmla="*/ 56 w 92"/>
                <a:gd name="T27" fmla="*/ 37 h 89"/>
                <a:gd name="T28" fmla="*/ 87 w 92"/>
                <a:gd name="T29" fmla="*/ 37 h 89"/>
                <a:gd name="T30" fmla="*/ 87 w 92"/>
                <a:gd name="T31" fmla="*/ 52 h 89"/>
                <a:gd name="T32" fmla="*/ 56 w 92"/>
                <a:gd name="T33" fmla="*/ 52 h 89"/>
                <a:gd name="T34" fmla="*/ 56 w 92"/>
                <a:gd name="T35" fmla="*/ 73 h 89"/>
                <a:gd name="T36" fmla="*/ 72 w 92"/>
                <a:gd name="T37" fmla="*/ 73 h 89"/>
                <a:gd name="T38" fmla="*/ 72 w 92"/>
                <a:gd name="T39" fmla="*/ 63 h 89"/>
                <a:gd name="T40" fmla="*/ 92 w 92"/>
                <a:gd name="T41" fmla="*/ 63 h 89"/>
                <a:gd name="T42" fmla="*/ 92 w 92"/>
                <a:gd name="T43" fmla="*/ 89 h 89"/>
                <a:gd name="T44" fmla="*/ 0 w 92"/>
                <a:gd name="T4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89">
                  <a:moveTo>
                    <a:pt x="0" y="89"/>
                  </a:moveTo>
                  <a:lnTo>
                    <a:pt x="0" y="73"/>
                  </a:lnTo>
                  <a:lnTo>
                    <a:pt x="36" y="73"/>
                  </a:lnTo>
                  <a:lnTo>
                    <a:pt x="36" y="52"/>
                  </a:lnTo>
                  <a:lnTo>
                    <a:pt x="6" y="52"/>
                  </a:lnTo>
                  <a:lnTo>
                    <a:pt x="6" y="37"/>
                  </a:lnTo>
                  <a:lnTo>
                    <a:pt x="36" y="37"/>
                  </a:lnTo>
                  <a:lnTo>
                    <a:pt x="3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16"/>
                  </a:lnTo>
                  <a:lnTo>
                    <a:pt x="56" y="16"/>
                  </a:lnTo>
                  <a:lnTo>
                    <a:pt x="56" y="37"/>
                  </a:lnTo>
                  <a:lnTo>
                    <a:pt x="87" y="37"/>
                  </a:lnTo>
                  <a:lnTo>
                    <a:pt x="87" y="52"/>
                  </a:lnTo>
                  <a:lnTo>
                    <a:pt x="56" y="52"/>
                  </a:lnTo>
                  <a:lnTo>
                    <a:pt x="56" y="73"/>
                  </a:lnTo>
                  <a:lnTo>
                    <a:pt x="72" y="73"/>
                  </a:lnTo>
                  <a:lnTo>
                    <a:pt x="72" y="63"/>
                  </a:lnTo>
                  <a:lnTo>
                    <a:pt x="92" y="63"/>
                  </a:lnTo>
                  <a:lnTo>
                    <a:pt x="92" y="89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8"/>
            <p:cNvSpPr>
              <a:spLocks noEditPoints="1"/>
            </p:cNvSpPr>
            <p:nvPr/>
          </p:nvSpPr>
          <p:spPr bwMode="auto">
            <a:xfrm>
              <a:off x="1340" y="261"/>
              <a:ext cx="153" cy="151"/>
            </a:xfrm>
            <a:custGeom>
              <a:avLst/>
              <a:gdLst>
                <a:gd name="T0" fmla="*/ 26 w 30"/>
                <a:gd name="T1" fmla="*/ 0 h 29"/>
                <a:gd name="T2" fmla="*/ 0 w 30"/>
                <a:gd name="T3" fmla="*/ 0 h 29"/>
                <a:gd name="T4" fmla="*/ 0 w 30"/>
                <a:gd name="T5" fmla="*/ 29 h 29"/>
                <a:gd name="T6" fmla="*/ 30 w 30"/>
                <a:gd name="T7" fmla="*/ 29 h 29"/>
                <a:gd name="T8" fmla="*/ 30 w 30"/>
                <a:gd name="T9" fmla="*/ 4 h 29"/>
                <a:gd name="T10" fmla="*/ 26 w 30"/>
                <a:gd name="T11" fmla="*/ 0 h 29"/>
                <a:gd name="T12" fmla="*/ 25 w 30"/>
                <a:gd name="T13" fmla="*/ 26 h 29"/>
                <a:gd name="T14" fmla="*/ 5 w 30"/>
                <a:gd name="T15" fmla="*/ 26 h 29"/>
                <a:gd name="T16" fmla="*/ 5 w 30"/>
                <a:gd name="T17" fmla="*/ 4 h 29"/>
                <a:gd name="T18" fmla="*/ 24 w 30"/>
                <a:gd name="T19" fmla="*/ 4 h 29"/>
                <a:gd name="T20" fmla="*/ 25 w 30"/>
                <a:gd name="T21" fmla="*/ 5 h 29"/>
                <a:gd name="T22" fmla="*/ 25 w 30"/>
                <a:gd name="T23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29">
                  <a:moveTo>
                    <a:pt x="26" y="0"/>
                  </a:moveTo>
                  <a:cubicBezTo>
                    <a:pt x="26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5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  <a:moveTo>
                    <a:pt x="25" y="26"/>
                  </a:moveTo>
                  <a:cubicBezTo>
                    <a:pt x="5" y="26"/>
                    <a:pt x="5" y="26"/>
                    <a:pt x="5" y="2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4"/>
                    <a:pt x="25" y="5"/>
                  </a:cubicBezTo>
                  <a:lnTo>
                    <a:pt x="25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9"/>
            <p:cNvSpPr/>
            <p:nvPr/>
          </p:nvSpPr>
          <p:spPr bwMode="auto">
            <a:xfrm>
              <a:off x="1711" y="261"/>
              <a:ext cx="148" cy="151"/>
            </a:xfrm>
            <a:custGeom>
              <a:avLst/>
              <a:gdLst>
                <a:gd name="T0" fmla="*/ 18 w 29"/>
                <a:gd name="T1" fmla="*/ 21 h 29"/>
                <a:gd name="T2" fmla="*/ 18 w 29"/>
                <a:gd name="T3" fmla="*/ 17 h 29"/>
                <a:gd name="T4" fmla="*/ 28 w 29"/>
                <a:gd name="T5" fmla="*/ 17 h 29"/>
                <a:gd name="T6" fmla="*/ 28 w 29"/>
                <a:gd name="T7" fmla="*/ 13 h 29"/>
                <a:gd name="T8" fmla="*/ 18 w 29"/>
                <a:gd name="T9" fmla="*/ 13 h 29"/>
                <a:gd name="T10" fmla="*/ 18 w 29"/>
                <a:gd name="T11" fmla="*/ 9 h 29"/>
                <a:gd name="T12" fmla="*/ 13 w 29"/>
                <a:gd name="T13" fmla="*/ 9 h 29"/>
                <a:gd name="T14" fmla="*/ 13 w 29"/>
                <a:gd name="T15" fmla="*/ 13 h 29"/>
                <a:gd name="T16" fmla="*/ 6 w 29"/>
                <a:gd name="T17" fmla="*/ 13 h 29"/>
                <a:gd name="T18" fmla="*/ 10 w 29"/>
                <a:gd name="T19" fmla="*/ 6 h 29"/>
                <a:gd name="T20" fmla="*/ 29 w 29"/>
                <a:gd name="T21" fmla="*/ 6 h 29"/>
                <a:gd name="T22" fmla="*/ 29 w 29"/>
                <a:gd name="T23" fmla="*/ 3 h 29"/>
                <a:gd name="T24" fmla="*/ 12 w 29"/>
                <a:gd name="T25" fmla="*/ 3 h 29"/>
                <a:gd name="T26" fmla="*/ 14 w 29"/>
                <a:gd name="T27" fmla="*/ 0 h 29"/>
                <a:gd name="T28" fmla="*/ 8 w 29"/>
                <a:gd name="T29" fmla="*/ 0 h 29"/>
                <a:gd name="T30" fmla="*/ 7 w 29"/>
                <a:gd name="T31" fmla="*/ 3 h 29"/>
                <a:gd name="T32" fmla="*/ 0 w 29"/>
                <a:gd name="T33" fmla="*/ 3 h 29"/>
                <a:gd name="T34" fmla="*/ 0 w 29"/>
                <a:gd name="T35" fmla="*/ 6 h 29"/>
                <a:gd name="T36" fmla="*/ 5 w 29"/>
                <a:gd name="T37" fmla="*/ 6 h 29"/>
                <a:gd name="T38" fmla="*/ 1 w 29"/>
                <a:gd name="T39" fmla="*/ 12 h 29"/>
                <a:gd name="T40" fmla="*/ 1 w 29"/>
                <a:gd name="T41" fmla="*/ 14 h 29"/>
                <a:gd name="T42" fmla="*/ 1 w 29"/>
                <a:gd name="T43" fmla="*/ 17 h 29"/>
                <a:gd name="T44" fmla="*/ 13 w 29"/>
                <a:gd name="T45" fmla="*/ 17 h 29"/>
                <a:gd name="T46" fmla="*/ 13 w 29"/>
                <a:gd name="T47" fmla="*/ 21 h 29"/>
                <a:gd name="T48" fmla="*/ 0 w 29"/>
                <a:gd name="T49" fmla="*/ 21 h 29"/>
                <a:gd name="T50" fmla="*/ 0 w 29"/>
                <a:gd name="T51" fmla="*/ 24 h 29"/>
                <a:gd name="T52" fmla="*/ 13 w 29"/>
                <a:gd name="T53" fmla="*/ 24 h 29"/>
                <a:gd name="T54" fmla="*/ 13 w 29"/>
                <a:gd name="T55" fmla="*/ 29 h 29"/>
                <a:gd name="T56" fmla="*/ 18 w 29"/>
                <a:gd name="T57" fmla="*/ 29 h 29"/>
                <a:gd name="T58" fmla="*/ 18 w 29"/>
                <a:gd name="T59" fmla="*/ 24 h 29"/>
                <a:gd name="T60" fmla="*/ 29 w 29"/>
                <a:gd name="T61" fmla="*/ 24 h 29"/>
                <a:gd name="T62" fmla="*/ 29 w 29"/>
                <a:gd name="T63" fmla="*/ 21 h 29"/>
                <a:gd name="T64" fmla="*/ 18 w 29"/>
                <a:gd name="T65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" h="29">
                  <a:moveTo>
                    <a:pt x="18" y="21"/>
                  </a:moveTo>
                  <a:cubicBezTo>
                    <a:pt x="18" y="17"/>
                    <a:pt x="18" y="17"/>
                    <a:pt x="1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1"/>
                    <a:pt x="29" y="21"/>
                    <a:pt x="29" y="21"/>
                  </a:cubicBezTo>
                  <a:lnTo>
                    <a:pt x="18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68" y="5060294"/>
            <a:ext cx="9946469" cy="883735"/>
          </a:xfrm>
        </p:spPr>
        <p:txBody>
          <a:bodyPr anchor="b"/>
          <a:lstStyle>
            <a:lvl1pPr marL="0" indent="0" algn="r">
              <a:buNone/>
              <a:defRPr sz="1050">
                <a:solidFill>
                  <a:schemeClr val="accent2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700"/>
            </a:lvl3pPr>
            <a:lvl4pPr marL="1371600" indent="0">
              <a:buNone/>
              <a:defRPr sz="600"/>
            </a:lvl4pPr>
            <a:lvl5pPr marL="1828800" indent="0">
              <a:buNone/>
              <a:defRPr sz="700"/>
            </a:lvl5pPr>
          </a:lstStyle>
          <a:p>
            <a:r>
              <a:rPr lang="zh-CN" altLang="en-US" dirty="0"/>
              <a:t>集团 </a:t>
            </a:r>
            <a:r>
              <a:rPr lang="en-US" altLang="zh-CN" dirty="0"/>
              <a:t>/ </a:t>
            </a:r>
            <a:r>
              <a:rPr lang="zh-CN" altLang="en-US" dirty="0"/>
              <a:t>公司 </a:t>
            </a:r>
            <a:r>
              <a:rPr lang="en-US" altLang="zh-CN" dirty="0"/>
              <a:t>/ </a:t>
            </a:r>
            <a:r>
              <a:rPr lang="zh-CN" altLang="en-US" dirty="0"/>
              <a:t>部门名称</a:t>
            </a:r>
            <a:endParaRPr lang="en-US" altLang="zh-CN" dirty="0"/>
          </a:p>
          <a:p>
            <a:r>
              <a:rPr lang="en-US" altLang="zh-CN" dirty="0"/>
              <a:t>CRRC </a:t>
            </a:r>
            <a:endParaRPr lang="zh-CN" altLang="en-US" dirty="0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4874853" y="2441464"/>
            <a:ext cx="6223084" cy="1690331"/>
            <a:chOff x="3656139" y="2441463"/>
            <a:chExt cx="4667313" cy="1690331"/>
          </a:xfrm>
        </p:grpSpPr>
        <p:grpSp>
          <p:nvGrpSpPr>
            <p:cNvPr id="123" name="组合 122"/>
            <p:cNvGrpSpPr/>
            <p:nvPr userDrawn="1"/>
          </p:nvGrpSpPr>
          <p:grpSpPr>
            <a:xfrm>
              <a:off x="4310477" y="2441463"/>
              <a:ext cx="235867" cy="244667"/>
              <a:chOff x="3985266" y="625827"/>
              <a:chExt cx="766449" cy="795047"/>
            </a:xfrm>
          </p:grpSpPr>
          <p:sp>
            <p:nvSpPr>
              <p:cNvPr id="124" name="Freeform 9"/>
              <p:cNvSpPr/>
              <p:nvPr/>
            </p:nvSpPr>
            <p:spPr bwMode="auto">
              <a:xfrm>
                <a:off x="4168299" y="982359"/>
                <a:ext cx="146807" cy="89610"/>
              </a:xfrm>
              <a:custGeom>
                <a:avLst/>
                <a:gdLst>
                  <a:gd name="T0" fmla="*/ 2 w 15"/>
                  <a:gd name="T1" fmla="*/ 0 h 9"/>
                  <a:gd name="T2" fmla="*/ 0 w 15"/>
                  <a:gd name="T3" fmla="*/ 1 h 9"/>
                  <a:gd name="T4" fmla="*/ 0 w 15"/>
                  <a:gd name="T5" fmla="*/ 8 h 9"/>
                  <a:gd name="T6" fmla="*/ 2 w 15"/>
                  <a:gd name="T7" fmla="*/ 9 h 9"/>
                  <a:gd name="T8" fmla="*/ 15 w 15"/>
                  <a:gd name="T9" fmla="*/ 9 h 9"/>
                  <a:gd name="T10" fmla="*/ 15 w 15"/>
                  <a:gd name="T11" fmla="*/ 0 h 9"/>
                  <a:gd name="T12" fmla="*/ 2 w 15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9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0"/>
                      <a:pt x="15" y="0"/>
                      <a:pt x="15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0"/>
              <p:cNvSpPr/>
              <p:nvPr/>
            </p:nvSpPr>
            <p:spPr bwMode="auto">
              <a:xfrm>
                <a:off x="4421875" y="982359"/>
                <a:ext cx="135368" cy="89610"/>
              </a:xfrm>
              <a:custGeom>
                <a:avLst/>
                <a:gdLst>
                  <a:gd name="T0" fmla="*/ 13 w 14"/>
                  <a:gd name="T1" fmla="*/ 0 h 9"/>
                  <a:gd name="T2" fmla="*/ 14 w 14"/>
                  <a:gd name="T3" fmla="*/ 1 h 9"/>
                  <a:gd name="T4" fmla="*/ 14 w 14"/>
                  <a:gd name="T5" fmla="*/ 8 h 9"/>
                  <a:gd name="T6" fmla="*/ 13 w 14"/>
                  <a:gd name="T7" fmla="*/ 9 h 9"/>
                  <a:gd name="T8" fmla="*/ 0 w 14"/>
                  <a:gd name="T9" fmla="*/ 9 h 9"/>
                  <a:gd name="T10" fmla="*/ 0 w 14"/>
                  <a:gd name="T11" fmla="*/ 0 h 9"/>
                  <a:gd name="T12" fmla="*/ 13 w 14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3" y="0"/>
                    </a:moveTo>
                    <a:cubicBezTo>
                      <a:pt x="14" y="0"/>
                      <a:pt x="14" y="0"/>
                      <a:pt x="14" y="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9"/>
                      <a:pt x="13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1"/>
              <p:cNvSpPr/>
              <p:nvPr/>
            </p:nvSpPr>
            <p:spPr bwMode="auto">
              <a:xfrm>
                <a:off x="3985266" y="824112"/>
                <a:ext cx="329840" cy="408010"/>
              </a:xfrm>
              <a:custGeom>
                <a:avLst/>
                <a:gdLst>
                  <a:gd name="T0" fmla="*/ 11 w 34"/>
                  <a:gd name="T1" fmla="*/ 12 h 41"/>
                  <a:gd name="T2" fmla="*/ 15 w 34"/>
                  <a:gd name="T3" fmla="*/ 8 h 41"/>
                  <a:gd name="T4" fmla="*/ 34 w 34"/>
                  <a:gd name="T5" fmla="*/ 8 h 41"/>
                  <a:gd name="T6" fmla="*/ 34 w 34"/>
                  <a:gd name="T7" fmla="*/ 0 h 41"/>
                  <a:gd name="T8" fmla="*/ 12 w 34"/>
                  <a:gd name="T9" fmla="*/ 0 h 41"/>
                  <a:gd name="T10" fmla="*/ 0 w 34"/>
                  <a:gd name="T11" fmla="*/ 11 h 41"/>
                  <a:gd name="T12" fmla="*/ 0 w 34"/>
                  <a:gd name="T13" fmla="*/ 30 h 41"/>
                  <a:gd name="T14" fmla="*/ 12 w 34"/>
                  <a:gd name="T15" fmla="*/ 41 h 41"/>
                  <a:gd name="T16" fmla="*/ 34 w 34"/>
                  <a:gd name="T17" fmla="*/ 41 h 41"/>
                  <a:gd name="T18" fmla="*/ 34 w 34"/>
                  <a:gd name="T19" fmla="*/ 32 h 41"/>
                  <a:gd name="T20" fmla="*/ 15 w 34"/>
                  <a:gd name="T21" fmla="*/ 32 h 41"/>
                  <a:gd name="T22" fmla="*/ 11 w 34"/>
                  <a:gd name="T23" fmla="*/ 28 h 41"/>
                  <a:gd name="T24" fmla="*/ 11 w 34"/>
                  <a:gd name="T25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1">
                    <a:moveTo>
                      <a:pt x="11" y="12"/>
                    </a:moveTo>
                    <a:cubicBezTo>
                      <a:pt x="11" y="10"/>
                      <a:pt x="13" y="8"/>
                      <a:pt x="15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5" y="41"/>
                      <a:pt x="12" y="41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3" y="32"/>
                      <a:pt x="11" y="31"/>
                      <a:pt x="11" y="28"/>
                    </a:cubicBezTo>
                    <a:lnTo>
                      <a:pt x="11" y="12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2"/>
              <p:cNvSpPr/>
              <p:nvPr/>
            </p:nvSpPr>
            <p:spPr bwMode="auto">
              <a:xfrm>
                <a:off x="4421875" y="824112"/>
                <a:ext cx="320307" cy="408010"/>
              </a:xfrm>
              <a:custGeom>
                <a:avLst/>
                <a:gdLst>
                  <a:gd name="T0" fmla="*/ 23 w 33"/>
                  <a:gd name="T1" fmla="*/ 12 h 41"/>
                  <a:gd name="T2" fmla="*/ 19 w 33"/>
                  <a:gd name="T3" fmla="*/ 8 h 41"/>
                  <a:gd name="T4" fmla="*/ 0 w 33"/>
                  <a:gd name="T5" fmla="*/ 8 h 41"/>
                  <a:gd name="T6" fmla="*/ 0 w 33"/>
                  <a:gd name="T7" fmla="*/ 0 h 41"/>
                  <a:gd name="T8" fmla="*/ 22 w 33"/>
                  <a:gd name="T9" fmla="*/ 0 h 41"/>
                  <a:gd name="T10" fmla="*/ 33 w 33"/>
                  <a:gd name="T11" fmla="*/ 11 h 41"/>
                  <a:gd name="T12" fmla="*/ 33 w 33"/>
                  <a:gd name="T13" fmla="*/ 30 h 41"/>
                  <a:gd name="T14" fmla="*/ 22 w 33"/>
                  <a:gd name="T15" fmla="*/ 41 h 41"/>
                  <a:gd name="T16" fmla="*/ 0 w 33"/>
                  <a:gd name="T17" fmla="*/ 41 h 41"/>
                  <a:gd name="T18" fmla="*/ 0 w 33"/>
                  <a:gd name="T19" fmla="*/ 32 h 41"/>
                  <a:gd name="T20" fmla="*/ 19 w 33"/>
                  <a:gd name="T21" fmla="*/ 32 h 41"/>
                  <a:gd name="T22" fmla="*/ 23 w 33"/>
                  <a:gd name="T23" fmla="*/ 28 h 41"/>
                  <a:gd name="T24" fmla="*/ 23 w 33"/>
                  <a:gd name="T25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41">
                    <a:moveTo>
                      <a:pt x="23" y="12"/>
                    </a:moveTo>
                    <a:cubicBezTo>
                      <a:pt x="23" y="10"/>
                      <a:pt x="21" y="8"/>
                      <a:pt x="19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9" y="0"/>
                      <a:pt x="33" y="5"/>
                      <a:pt x="33" y="1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6"/>
                      <a:pt x="28" y="41"/>
                      <a:pt x="22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1" y="32"/>
                      <a:pt x="23" y="31"/>
                      <a:pt x="23" y="28"/>
                    </a:cubicBez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3"/>
              <p:cNvSpPr/>
              <p:nvPr/>
            </p:nvSpPr>
            <p:spPr bwMode="auto">
              <a:xfrm>
                <a:off x="3985266" y="625827"/>
                <a:ext cx="766449" cy="148714"/>
              </a:xfrm>
              <a:custGeom>
                <a:avLst/>
                <a:gdLst>
                  <a:gd name="T0" fmla="*/ 229 w 402"/>
                  <a:gd name="T1" fmla="*/ 31 h 78"/>
                  <a:gd name="T2" fmla="*/ 229 w 402"/>
                  <a:gd name="T3" fmla="*/ 0 h 78"/>
                  <a:gd name="T4" fmla="*/ 173 w 402"/>
                  <a:gd name="T5" fmla="*/ 0 h 78"/>
                  <a:gd name="T6" fmla="*/ 173 w 402"/>
                  <a:gd name="T7" fmla="*/ 31 h 78"/>
                  <a:gd name="T8" fmla="*/ 0 w 402"/>
                  <a:gd name="T9" fmla="*/ 31 h 78"/>
                  <a:gd name="T10" fmla="*/ 0 w 402"/>
                  <a:gd name="T11" fmla="*/ 78 h 78"/>
                  <a:gd name="T12" fmla="*/ 402 w 402"/>
                  <a:gd name="T13" fmla="*/ 78 h 78"/>
                  <a:gd name="T14" fmla="*/ 402 w 402"/>
                  <a:gd name="T15" fmla="*/ 31 h 78"/>
                  <a:gd name="T16" fmla="*/ 229 w 402"/>
                  <a:gd name="T17" fmla="*/ 3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2" h="78">
                    <a:moveTo>
                      <a:pt x="229" y="31"/>
                    </a:moveTo>
                    <a:lnTo>
                      <a:pt x="229" y="0"/>
                    </a:lnTo>
                    <a:lnTo>
                      <a:pt x="173" y="0"/>
                    </a:lnTo>
                    <a:lnTo>
                      <a:pt x="173" y="31"/>
                    </a:lnTo>
                    <a:lnTo>
                      <a:pt x="0" y="31"/>
                    </a:lnTo>
                    <a:lnTo>
                      <a:pt x="0" y="78"/>
                    </a:lnTo>
                    <a:lnTo>
                      <a:pt x="402" y="78"/>
                    </a:lnTo>
                    <a:lnTo>
                      <a:pt x="402" y="31"/>
                    </a:lnTo>
                    <a:lnTo>
                      <a:pt x="229" y="31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4"/>
              <p:cNvSpPr/>
              <p:nvPr/>
            </p:nvSpPr>
            <p:spPr bwMode="auto">
              <a:xfrm>
                <a:off x="3985266" y="1281693"/>
                <a:ext cx="766449" cy="139181"/>
              </a:xfrm>
              <a:custGeom>
                <a:avLst/>
                <a:gdLst>
                  <a:gd name="T0" fmla="*/ 229 w 402"/>
                  <a:gd name="T1" fmla="*/ 47 h 73"/>
                  <a:gd name="T2" fmla="*/ 229 w 402"/>
                  <a:gd name="T3" fmla="*/ 73 h 73"/>
                  <a:gd name="T4" fmla="*/ 173 w 402"/>
                  <a:gd name="T5" fmla="*/ 73 h 73"/>
                  <a:gd name="T6" fmla="*/ 173 w 402"/>
                  <a:gd name="T7" fmla="*/ 47 h 73"/>
                  <a:gd name="T8" fmla="*/ 0 w 402"/>
                  <a:gd name="T9" fmla="*/ 47 h 73"/>
                  <a:gd name="T10" fmla="*/ 0 w 402"/>
                  <a:gd name="T11" fmla="*/ 0 h 73"/>
                  <a:gd name="T12" fmla="*/ 402 w 402"/>
                  <a:gd name="T13" fmla="*/ 0 h 73"/>
                  <a:gd name="T14" fmla="*/ 402 w 402"/>
                  <a:gd name="T15" fmla="*/ 47 h 73"/>
                  <a:gd name="T16" fmla="*/ 229 w 402"/>
                  <a:gd name="T17" fmla="*/ 4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2" h="73">
                    <a:moveTo>
                      <a:pt x="229" y="47"/>
                    </a:moveTo>
                    <a:lnTo>
                      <a:pt x="229" y="73"/>
                    </a:lnTo>
                    <a:lnTo>
                      <a:pt x="173" y="73"/>
                    </a:lnTo>
                    <a:lnTo>
                      <a:pt x="173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402" y="0"/>
                    </a:lnTo>
                    <a:lnTo>
                      <a:pt x="402" y="47"/>
                    </a:lnTo>
                    <a:lnTo>
                      <a:pt x="229" y="47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46" name="组合 145"/>
            <p:cNvGrpSpPr/>
            <p:nvPr userDrawn="1"/>
          </p:nvGrpSpPr>
          <p:grpSpPr>
            <a:xfrm>
              <a:off x="3656139" y="3239146"/>
              <a:ext cx="235867" cy="244667"/>
              <a:chOff x="3985266" y="625827"/>
              <a:chExt cx="766449" cy="795047"/>
            </a:xfrm>
          </p:grpSpPr>
          <p:sp>
            <p:nvSpPr>
              <p:cNvPr id="147" name="Freeform 9"/>
              <p:cNvSpPr/>
              <p:nvPr/>
            </p:nvSpPr>
            <p:spPr bwMode="auto">
              <a:xfrm>
                <a:off x="4168299" y="982359"/>
                <a:ext cx="146807" cy="89610"/>
              </a:xfrm>
              <a:custGeom>
                <a:avLst/>
                <a:gdLst>
                  <a:gd name="T0" fmla="*/ 2 w 15"/>
                  <a:gd name="T1" fmla="*/ 0 h 9"/>
                  <a:gd name="T2" fmla="*/ 0 w 15"/>
                  <a:gd name="T3" fmla="*/ 1 h 9"/>
                  <a:gd name="T4" fmla="*/ 0 w 15"/>
                  <a:gd name="T5" fmla="*/ 8 h 9"/>
                  <a:gd name="T6" fmla="*/ 2 w 15"/>
                  <a:gd name="T7" fmla="*/ 9 h 9"/>
                  <a:gd name="T8" fmla="*/ 15 w 15"/>
                  <a:gd name="T9" fmla="*/ 9 h 9"/>
                  <a:gd name="T10" fmla="*/ 15 w 15"/>
                  <a:gd name="T11" fmla="*/ 0 h 9"/>
                  <a:gd name="T12" fmla="*/ 2 w 15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9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0"/>
                      <a:pt x="15" y="0"/>
                      <a:pt x="15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10"/>
              <p:cNvSpPr/>
              <p:nvPr/>
            </p:nvSpPr>
            <p:spPr bwMode="auto">
              <a:xfrm>
                <a:off x="4421875" y="982359"/>
                <a:ext cx="135368" cy="89610"/>
              </a:xfrm>
              <a:custGeom>
                <a:avLst/>
                <a:gdLst>
                  <a:gd name="T0" fmla="*/ 13 w 14"/>
                  <a:gd name="T1" fmla="*/ 0 h 9"/>
                  <a:gd name="T2" fmla="*/ 14 w 14"/>
                  <a:gd name="T3" fmla="*/ 1 h 9"/>
                  <a:gd name="T4" fmla="*/ 14 w 14"/>
                  <a:gd name="T5" fmla="*/ 8 h 9"/>
                  <a:gd name="T6" fmla="*/ 13 w 14"/>
                  <a:gd name="T7" fmla="*/ 9 h 9"/>
                  <a:gd name="T8" fmla="*/ 0 w 14"/>
                  <a:gd name="T9" fmla="*/ 9 h 9"/>
                  <a:gd name="T10" fmla="*/ 0 w 14"/>
                  <a:gd name="T11" fmla="*/ 0 h 9"/>
                  <a:gd name="T12" fmla="*/ 13 w 14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3" y="0"/>
                    </a:moveTo>
                    <a:cubicBezTo>
                      <a:pt x="14" y="0"/>
                      <a:pt x="14" y="0"/>
                      <a:pt x="14" y="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9"/>
                      <a:pt x="13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11"/>
              <p:cNvSpPr/>
              <p:nvPr/>
            </p:nvSpPr>
            <p:spPr bwMode="auto">
              <a:xfrm>
                <a:off x="3985266" y="824112"/>
                <a:ext cx="329840" cy="408010"/>
              </a:xfrm>
              <a:custGeom>
                <a:avLst/>
                <a:gdLst>
                  <a:gd name="T0" fmla="*/ 11 w 34"/>
                  <a:gd name="T1" fmla="*/ 12 h 41"/>
                  <a:gd name="T2" fmla="*/ 15 w 34"/>
                  <a:gd name="T3" fmla="*/ 8 h 41"/>
                  <a:gd name="T4" fmla="*/ 34 w 34"/>
                  <a:gd name="T5" fmla="*/ 8 h 41"/>
                  <a:gd name="T6" fmla="*/ 34 w 34"/>
                  <a:gd name="T7" fmla="*/ 0 h 41"/>
                  <a:gd name="T8" fmla="*/ 12 w 34"/>
                  <a:gd name="T9" fmla="*/ 0 h 41"/>
                  <a:gd name="T10" fmla="*/ 0 w 34"/>
                  <a:gd name="T11" fmla="*/ 11 h 41"/>
                  <a:gd name="T12" fmla="*/ 0 w 34"/>
                  <a:gd name="T13" fmla="*/ 30 h 41"/>
                  <a:gd name="T14" fmla="*/ 12 w 34"/>
                  <a:gd name="T15" fmla="*/ 41 h 41"/>
                  <a:gd name="T16" fmla="*/ 34 w 34"/>
                  <a:gd name="T17" fmla="*/ 41 h 41"/>
                  <a:gd name="T18" fmla="*/ 34 w 34"/>
                  <a:gd name="T19" fmla="*/ 32 h 41"/>
                  <a:gd name="T20" fmla="*/ 15 w 34"/>
                  <a:gd name="T21" fmla="*/ 32 h 41"/>
                  <a:gd name="T22" fmla="*/ 11 w 34"/>
                  <a:gd name="T23" fmla="*/ 28 h 41"/>
                  <a:gd name="T24" fmla="*/ 11 w 34"/>
                  <a:gd name="T25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1">
                    <a:moveTo>
                      <a:pt x="11" y="12"/>
                    </a:moveTo>
                    <a:cubicBezTo>
                      <a:pt x="11" y="10"/>
                      <a:pt x="13" y="8"/>
                      <a:pt x="15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5" y="41"/>
                      <a:pt x="12" y="41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3" y="32"/>
                      <a:pt x="11" y="31"/>
                      <a:pt x="11" y="28"/>
                    </a:cubicBezTo>
                    <a:lnTo>
                      <a:pt x="11" y="12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12"/>
              <p:cNvSpPr/>
              <p:nvPr/>
            </p:nvSpPr>
            <p:spPr bwMode="auto">
              <a:xfrm>
                <a:off x="4421875" y="824112"/>
                <a:ext cx="320307" cy="408010"/>
              </a:xfrm>
              <a:custGeom>
                <a:avLst/>
                <a:gdLst>
                  <a:gd name="T0" fmla="*/ 23 w 33"/>
                  <a:gd name="T1" fmla="*/ 12 h 41"/>
                  <a:gd name="T2" fmla="*/ 19 w 33"/>
                  <a:gd name="T3" fmla="*/ 8 h 41"/>
                  <a:gd name="T4" fmla="*/ 0 w 33"/>
                  <a:gd name="T5" fmla="*/ 8 h 41"/>
                  <a:gd name="T6" fmla="*/ 0 w 33"/>
                  <a:gd name="T7" fmla="*/ 0 h 41"/>
                  <a:gd name="T8" fmla="*/ 22 w 33"/>
                  <a:gd name="T9" fmla="*/ 0 h 41"/>
                  <a:gd name="T10" fmla="*/ 33 w 33"/>
                  <a:gd name="T11" fmla="*/ 11 h 41"/>
                  <a:gd name="T12" fmla="*/ 33 w 33"/>
                  <a:gd name="T13" fmla="*/ 30 h 41"/>
                  <a:gd name="T14" fmla="*/ 22 w 33"/>
                  <a:gd name="T15" fmla="*/ 41 h 41"/>
                  <a:gd name="T16" fmla="*/ 0 w 33"/>
                  <a:gd name="T17" fmla="*/ 41 h 41"/>
                  <a:gd name="T18" fmla="*/ 0 w 33"/>
                  <a:gd name="T19" fmla="*/ 32 h 41"/>
                  <a:gd name="T20" fmla="*/ 19 w 33"/>
                  <a:gd name="T21" fmla="*/ 32 h 41"/>
                  <a:gd name="T22" fmla="*/ 23 w 33"/>
                  <a:gd name="T23" fmla="*/ 28 h 41"/>
                  <a:gd name="T24" fmla="*/ 23 w 33"/>
                  <a:gd name="T25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41">
                    <a:moveTo>
                      <a:pt x="23" y="12"/>
                    </a:moveTo>
                    <a:cubicBezTo>
                      <a:pt x="23" y="10"/>
                      <a:pt x="21" y="8"/>
                      <a:pt x="19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9" y="0"/>
                      <a:pt x="33" y="5"/>
                      <a:pt x="33" y="1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6"/>
                      <a:pt x="28" y="41"/>
                      <a:pt x="22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1" y="32"/>
                      <a:pt x="23" y="31"/>
                      <a:pt x="23" y="28"/>
                    </a:cubicBez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13"/>
              <p:cNvSpPr/>
              <p:nvPr/>
            </p:nvSpPr>
            <p:spPr bwMode="auto">
              <a:xfrm>
                <a:off x="3985266" y="625827"/>
                <a:ext cx="766449" cy="148714"/>
              </a:xfrm>
              <a:custGeom>
                <a:avLst/>
                <a:gdLst>
                  <a:gd name="T0" fmla="*/ 229 w 402"/>
                  <a:gd name="T1" fmla="*/ 31 h 78"/>
                  <a:gd name="T2" fmla="*/ 229 w 402"/>
                  <a:gd name="T3" fmla="*/ 0 h 78"/>
                  <a:gd name="T4" fmla="*/ 173 w 402"/>
                  <a:gd name="T5" fmla="*/ 0 h 78"/>
                  <a:gd name="T6" fmla="*/ 173 w 402"/>
                  <a:gd name="T7" fmla="*/ 31 h 78"/>
                  <a:gd name="T8" fmla="*/ 0 w 402"/>
                  <a:gd name="T9" fmla="*/ 31 h 78"/>
                  <a:gd name="T10" fmla="*/ 0 w 402"/>
                  <a:gd name="T11" fmla="*/ 78 h 78"/>
                  <a:gd name="T12" fmla="*/ 402 w 402"/>
                  <a:gd name="T13" fmla="*/ 78 h 78"/>
                  <a:gd name="T14" fmla="*/ 402 w 402"/>
                  <a:gd name="T15" fmla="*/ 31 h 78"/>
                  <a:gd name="T16" fmla="*/ 229 w 402"/>
                  <a:gd name="T17" fmla="*/ 3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2" h="78">
                    <a:moveTo>
                      <a:pt x="229" y="31"/>
                    </a:moveTo>
                    <a:lnTo>
                      <a:pt x="229" y="0"/>
                    </a:lnTo>
                    <a:lnTo>
                      <a:pt x="173" y="0"/>
                    </a:lnTo>
                    <a:lnTo>
                      <a:pt x="173" y="31"/>
                    </a:lnTo>
                    <a:lnTo>
                      <a:pt x="0" y="31"/>
                    </a:lnTo>
                    <a:lnTo>
                      <a:pt x="0" y="78"/>
                    </a:lnTo>
                    <a:lnTo>
                      <a:pt x="402" y="78"/>
                    </a:lnTo>
                    <a:lnTo>
                      <a:pt x="402" y="31"/>
                    </a:lnTo>
                    <a:lnTo>
                      <a:pt x="229" y="31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14"/>
              <p:cNvSpPr/>
              <p:nvPr/>
            </p:nvSpPr>
            <p:spPr bwMode="auto">
              <a:xfrm>
                <a:off x="3985266" y="1281693"/>
                <a:ext cx="766449" cy="139181"/>
              </a:xfrm>
              <a:custGeom>
                <a:avLst/>
                <a:gdLst>
                  <a:gd name="T0" fmla="*/ 229 w 402"/>
                  <a:gd name="T1" fmla="*/ 47 h 73"/>
                  <a:gd name="T2" fmla="*/ 229 w 402"/>
                  <a:gd name="T3" fmla="*/ 73 h 73"/>
                  <a:gd name="T4" fmla="*/ 173 w 402"/>
                  <a:gd name="T5" fmla="*/ 73 h 73"/>
                  <a:gd name="T6" fmla="*/ 173 w 402"/>
                  <a:gd name="T7" fmla="*/ 47 h 73"/>
                  <a:gd name="T8" fmla="*/ 0 w 402"/>
                  <a:gd name="T9" fmla="*/ 47 h 73"/>
                  <a:gd name="T10" fmla="*/ 0 w 402"/>
                  <a:gd name="T11" fmla="*/ 0 h 73"/>
                  <a:gd name="T12" fmla="*/ 402 w 402"/>
                  <a:gd name="T13" fmla="*/ 0 h 73"/>
                  <a:gd name="T14" fmla="*/ 402 w 402"/>
                  <a:gd name="T15" fmla="*/ 47 h 73"/>
                  <a:gd name="T16" fmla="*/ 229 w 402"/>
                  <a:gd name="T17" fmla="*/ 4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2" h="73">
                    <a:moveTo>
                      <a:pt x="229" y="47"/>
                    </a:moveTo>
                    <a:lnTo>
                      <a:pt x="229" y="73"/>
                    </a:lnTo>
                    <a:lnTo>
                      <a:pt x="173" y="73"/>
                    </a:lnTo>
                    <a:lnTo>
                      <a:pt x="173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402" y="0"/>
                    </a:lnTo>
                    <a:lnTo>
                      <a:pt x="402" y="47"/>
                    </a:lnTo>
                    <a:lnTo>
                      <a:pt x="229" y="47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53" name="组合 152"/>
            <p:cNvGrpSpPr/>
            <p:nvPr userDrawn="1"/>
          </p:nvGrpSpPr>
          <p:grpSpPr>
            <a:xfrm>
              <a:off x="5426335" y="3887127"/>
              <a:ext cx="235867" cy="244667"/>
              <a:chOff x="3985266" y="625827"/>
              <a:chExt cx="766449" cy="795047"/>
            </a:xfrm>
          </p:grpSpPr>
          <p:sp>
            <p:nvSpPr>
              <p:cNvPr id="154" name="Freeform 9"/>
              <p:cNvSpPr/>
              <p:nvPr/>
            </p:nvSpPr>
            <p:spPr bwMode="auto">
              <a:xfrm>
                <a:off x="4168299" y="982359"/>
                <a:ext cx="146807" cy="89610"/>
              </a:xfrm>
              <a:custGeom>
                <a:avLst/>
                <a:gdLst>
                  <a:gd name="T0" fmla="*/ 2 w 15"/>
                  <a:gd name="T1" fmla="*/ 0 h 9"/>
                  <a:gd name="T2" fmla="*/ 0 w 15"/>
                  <a:gd name="T3" fmla="*/ 1 h 9"/>
                  <a:gd name="T4" fmla="*/ 0 w 15"/>
                  <a:gd name="T5" fmla="*/ 8 h 9"/>
                  <a:gd name="T6" fmla="*/ 2 w 15"/>
                  <a:gd name="T7" fmla="*/ 9 h 9"/>
                  <a:gd name="T8" fmla="*/ 15 w 15"/>
                  <a:gd name="T9" fmla="*/ 9 h 9"/>
                  <a:gd name="T10" fmla="*/ 15 w 15"/>
                  <a:gd name="T11" fmla="*/ 0 h 9"/>
                  <a:gd name="T12" fmla="*/ 2 w 15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9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0"/>
                      <a:pt x="15" y="0"/>
                      <a:pt x="15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10"/>
              <p:cNvSpPr/>
              <p:nvPr/>
            </p:nvSpPr>
            <p:spPr bwMode="auto">
              <a:xfrm>
                <a:off x="4421875" y="982359"/>
                <a:ext cx="135368" cy="89610"/>
              </a:xfrm>
              <a:custGeom>
                <a:avLst/>
                <a:gdLst>
                  <a:gd name="T0" fmla="*/ 13 w 14"/>
                  <a:gd name="T1" fmla="*/ 0 h 9"/>
                  <a:gd name="T2" fmla="*/ 14 w 14"/>
                  <a:gd name="T3" fmla="*/ 1 h 9"/>
                  <a:gd name="T4" fmla="*/ 14 w 14"/>
                  <a:gd name="T5" fmla="*/ 8 h 9"/>
                  <a:gd name="T6" fmla="*/ 13 w 14"/>
                  <a:gd name="T7" fmla="*/ 9 h 9"/>
                  <a:gd name="T8" fmla="*/ 0 w 14"/>
                  <a:gd name="T9" fmla="*/ 9 h 9"/>
                  <a:gd name="T10" fmla="*/ 0 w 14"/>
                  <a:gd name="T11" fmla="*/ 0 h 9"/>
                  <a:gd name="T12" fmla="*/ 13 w 14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3" y="0"/>
                    </a:moveTo>
                    <a:cubicBezTo>
                      <a:pt x="14" y="0"/>
                      <a:pt x="14" y="0"/>
                      <a:pt x="14" y="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9"/>
                      <a:pt x="13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11"/>
              <p:cNvSpPr/>
              <p:nvPr/>
            </p:nvSpPr>
            <p:spPr bwMode="auto">
              <a:xfrm>
                <a:off x="3985266" y="824112"/>
                <a:ext cx="329840" cy="408010"/>
              </a:xfrm>
              <a:custGeom>
                <a:avLst/>
                <a:gdLst>
                  <a:gd name="T0" fmla="*/ 11 w 34"/>
                  <a:gd name="T1" fmla="*/ 12 h 41"/>
                  <a:gd name="T2" fmla="*/ 15 w 34"/>
                  <a:gd name="T3" fmla="*/ 8 h 41"/>
                  <a:gd name="T4" fmla="*/ 34 w 34"/>
                  <a:gd name="T5" fmla="*/ 8 h 41"/>
                  <a:gd name="T6" fmla="*/ 34 w 34"/>
                  <a:gd name="T7" fmla="*/ 0 h 41"/>
                  <a:gd name="T8" fmla="*/ 12 w 34"/>
                  <a:gd name="T9" fmla="*/ 0 h 41"/>
                  <a:gd name="T10" fmla="*/ 0 w 34"/>
                  <a:gd name="T11" fmla="*/ 11 h 41"/>
                  <a:gd name="T12" fmla="*/ 0 w 34"/>
                  <a:gd name="T13" fmla="*/ 30 h 41"/>
                  <a:gd name="T14" fmla="*/ 12 w 34"/>
                  <a:gd name="T15" fmla="*/ 41 h 41"/>
                  <a:gd name="T16" fmla="*/ 34 w 34"/>
                  <a:gd name="T17" fmla="*/ 41 h 41"/>
                  <a:gd name="T18" fmla="*/ 34 w 34"/>
                  <a:gd name="T19" fmla="*/ 32 h 41"/>
                  <a:gd name="T20" fmla="*/ 15 w 34"/>
                  <a:gd name="T21" fmla="*/ 32 h 41"/>
                  <a:gd name="T22" fmla="*/ 11 w 34"/>
                  <a:gd name="T23" fmla="*/ 28 h 41"/>
                  <a:gd name="T24" fmla="*/ 11 w 34"/>
                  <a:gd name="T25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1">
                    <a:moveTo>
                      <a:pt x="11" y="12"/>
                    </a:moveTo>
                    <a:cubicBezTo>
                      <a:pt x="11" y="10"/>
                      <a:pt x="13" y="8"/>
                      <a:pt x="15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5" y="41"/>
                      <a:pt x="12" y="41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3" y="32"/>
                      <a:pt x="11" y="31"/>
                      <a:pt x="11" y="28"/>
                    </a:cubicBezTo>
                    <a:lnTo>
                      <a:pt x="11" y="12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12"/>
              <p:cNvSpPr/>
              <p:nvPr/>
            </p:nvSpPr>
            <p:spPr bwMode="auto">
              <a:xfrm>
                <a:off x="4421875" y="824112"/>
                <a:ext cx="320307" cy="408010"/>
              </a:xfrm>
              <a:custGeom>
                <a:avLst/>
                <a:gdLst>
                  <a:gd name="T0" fmla="*/ 23 w 33"/>
                  <a:gd name="T1" fmla="*/ 12 h 41"/>
                  <a:gd name="T2" fmla="*/ 19 w 33"/>
                  <a:gd name="T3" fmla="*/ 8 h 41"/>
                  <a:gd name="T4" fmla="*/ 0 w 33"/>
                  <a:gd name="T5" fmla="*/ 8 h 41"/>
                  <a:gd name="T6" fmla="*/ 0 w 33"/>
                  <a:gd name="T7" fmla="*/ 0 h 41"/>
                  <a:gd name="T8" fmla="*/ 22 w 33"/>
                  <a:gd name="T9" fmla="*/ 0 h 41"/>
                  <a:gd name="T10" fmla="*/ 33 w 33"/>
                  <a:gd name="T11" fmla="*/ 11 h 41"/>
                  <a:gd name="T12" fmla="*/ 33 w 33"/>
                  <a:gd name="T13" fmla="*/ 30 h 41"/>
                  <a:gd name="T14" fmla="*/ 22 w 33"/>
                  <a:gd name="T15" fmla="*/ 41 h 41"/>
                  <a:gd name="T16" fmla="*/ 0 w 33"/>
                  <a:gd name="T17" fmla="*/ 41 h 41"/>
                  <a:gd name="T18" fmla="*/ 0 w 33"/>
                  <a:gd name="T19" fmla="*/ 32 h 41"/>
                  <a:gd name="T20" fmla="*/ 19 w 33"/>
                  <a:gd name="T21" fmla="*/ 32 h 41"/>
                  <a:gd name="T22" fmla="*/ 23 w 33"/>
                  <a:gd name="T23" fmla="*/ 28 h 41"/>
                  <a:gd name="T24" fmla="*/ 23 w 33"/>
                  <a:gd name="T25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41">
                    <a:moveTo>
                      <a:pt x="23" y="12"/>
                    </a:moveTo>
                    <a:cubicBezTo>
                      <a:pt x="23" y="10"/>
                      <a:pt x="21" y="8"/>
                      <a:pt x="19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9" y="0"/>
                      <a:pt x="33" y="5"/>
                      <a:pt x="33" y="1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6"/>
                      <a:pt x="28" y="41"/>
                      <a:pt x="22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1" y="32"/>
                      <a:pt x="23" y="31"/>
                      <a:pt x="23" y="28"/>
                    </a:cubicBez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13"/>
              <p:cNvSpPr/>
              <p:nvPr/>
            </p:nvSpPr>
            <p:spPr bwMode="auto">
              <a:xfrm>
                <a:off x="3985266" y="625827"/>
                <a:ext cx="766449" cy="148714"/>
              </a:xfrm>
              <a:custGeom>
                <a:avLst/>
                <a:gdLst>
                  <a:gd name="T0" fmla="*/ 229 w 402"/>
                  <a:gd name="T1" fmla="*/ 31 h 78"/>
                  <a:gd name="T2" fmla="*/ 229 w 402"/>
                  <a:gd name="T3" fmla="*/ 0 h 78"/>
                  <a:gd name="T4" fmla="*/ 173 w 402"/>
                  <a:gd name="T5" fmla="*/ 0 h 78"/>
                  <a:gd name="T6" fmla="*/ 173 w 402"/>
                  <a:gd name="T7" fmla="*/ 31 h 78"/>
                  <a:gd name="T8" fmla="*/ 0 w 402"/>
                  <a:gd name="T9" fmla="*/ 31 h 78"/>
                  <a:gd name="T10" fmla="*/ 0 w 402"/>
                  <a:gd name="T11" fmla="*/ 78 h 78"/>
                  <a:gd name="T12" fmla="*/ 402 w 402"/>
                  <a:gd name="T13" fmla="*/ 78 h 78"/>
                  <a:gd name="T14" fmla="*/ 402 w 402"/>
                  <a:gd name="T15" fmla="*/ 31 h 78"/>
                  <a:gd name="T16" fmla="*/ 229 w 402"/>
                  <a:gd name="T17" fmla="*/ 3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2" h="78">
                    <a:moveTo>
                      <a:pt x="229" y="31"/>
                    </a:moveTo>
                    <a:lnTo>
                      <a:pt x="229" y="0"/>
                    </a:lnTo>
                    <a:lnTo>
                      <a:pt x="173" y="0"/>
                    </a:lnTo>
                    <a:lnTo>
                      <a:pt x="173" y="31"/>
                    </a:lnTo>
                    <a:lnTo>
                      <a:pt x="0" y="31"/>
                    </a:lnTo>
                    <a:lnTo>
                      <a:pt x="0" y="78"/>
                    </a:lnTo>
                    <a:lnTo>
                      <a:pt x="402" y="78"/>
                    </a:lnTo>
                    <a:lnTo>
                      <a:pt x="402" y="31"/>
                    </a:lnTo>
                    <a:lnTo>
                      <a:pt x="229" y="31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14"/>
              <p:cNvSpPr/>
              <p:nvPr/>
            </p:nvSpPr>
            <p:spPr bwMode="auto">
              <a:xfrm>
                <a:off x="3985266" y="1281693"/>
                <a:ext cx="766449" cy="139181"/>
              </a:xfrm>
              <a:custGeom>
                <a:avLst/>
                <a:gdLst>
                  <a:gd name="T0" fmla="*/ 229 w 402"/>
                  <a:gd name="T1" fmla="*/ 47 h 73"/>
                  <a:gd name="T2" fmla="*/ 229 w 402"/>
                  <a:gd name="T3" fmla="*/ 73 h 73"/>
                  <a:gd name="T4" fmla="*/ 173 w 402"/>
                  <a:gd name="T5" fmla="*/ 73 h 73"/>
                  <a:gd name="T6" fmla="*/ 173 w 402"/>
                  <a:gd name="T7" fmla="*/ 47 h 73"/>
                  <a:gd name="T8" fmla="*/ 0 w 402"/>
                  <a:gd name="T9" fmla="*/ 47 h 73"/>
                  <a:gd name="T10" fmla="*/ 0 w 402"/>
                  <a:gd name="T11" fmla="*/ 0 h 73"/>
                  <a:gd name="T12" fmla="*/ 402 w 402"/>
                  <a:gd name="T13" fmla="*/ 0 h 73"/>
                  <a:gd name="T14" fmla="*/ 402 w 402"/>
                  <a:gd name="T15" fmla="*/ 47 h 73"/>
                  <a:gd name="T16" fmla="*/ 229 w 402"/>
                  <a:gd name="T17" fmla="*/ 4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2" h="73">
                    <a:moveTo>
                      <a:pt x="229" y="47"/>
                    </a:moveTo>
                    <a:lnTo>
                      <a:pt x="229" y="73"/>
                    </a:lnTo>
                    <a:lnTo>
                      <a:pt x="173" y="73"/>
                    </a:lnTo>
                    <a:lnTo>
                      <a:pt x="173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402" y="0"/>
                    </a:lnTo>
                    <a:lnTo>
                      <a:pt x="402" y="47"/>
                    </a:lnTo>
                    <a:lnTo>
                      <a:pt x="229" y="47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60" name="组合 159"/>
            <p:cNvGrpSpPr/>
            <p:nvPr userDrawn="1"/>
          </p:nvGrpSpPr>
          <p:grpSpPr>
            <a:xfrm>
              <a:off x="5393316" y="2509463"/>
              <a:ext cx="235867" cy="244667"/>
              <a:chOff x="3985266" y="625827"/>
              <a:chExt cx="766449" cy="795047"/>
            </a:xfrm>
          </p:grpSpPr>
          <p:sp>
            <p:nvSpPr>
              <p:cNvPr id="161" name="Freeform 9"/>
              <p:cNvSpPr/>
              <p:nvPr/>
            </p:nvSpPr>
            <p:spPr bwMode="auto">
              <a:xfrm>
                <a:off x="4168299" y="982359"/>
                <a:ext cx="146807" cy="89610"/>
              </a:xfrm>
              <a:custGeom>
                <a:avLst/>
                <a:gdLst>
                  <a:gd name="T0" fmla="*/ 2 w 15"/>
                  <a:gd name="T1" fmla="*/ 0 h 9"/>
                  <a:gd name="T2" fmla="*/ 0 w 15"/>
                  <a:gd name="T3" fmla="*/ 1 h 9"/>
                  <a:gd name="T4" fmla="*/ 0 w 15"/>
                  <a:gd name="T5" fmla="*/ 8 h 9"/>
                  <a:gd name="T6" fmla="*/ 2 w 15"/>
                  <a:gd name="T7" fmla="*/ 9 h 9"/>
                  <a:gd name="T8" fmla="*/ 15 w 15"/>
                  <a:gd name="T9" fmla="*/ 9 h 9"/>
                  <a:gd name="T10" fmla="*/ 15 w 15"/>
                  <a:gd name="T11" fmla="*/ 0 h 9"/>
                  <a:gd name="T12" fmla="*/ 2 w 15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9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0"/>
                      <a:pt x="15" y="0"/>
                      <a:pt x="15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10"/>
              <p:cNvSpPr/>
              <p:nvPr/>
            </p:nvSpPr>
            <p:spPr bwMode="auto">
              <a:xfrm>
                <a:off x="4421875" y="982359"/>
                <a:ext cx="135368" cy="89610"/>
              </a:xfrm>
              <a:custGeom>
                <a:avLst/>
                <a:gdLst>
                  <a:gd name="T0" fmla="*/ 13 w 14"/>
                  <a:gd name="T1" fmla="*/ 0 h 9"/>
                  <a:gd name="T2" fmla="*/ 14 w 14"/>
                  <a:gd name="T3" fmla="*/ 1 h 9"/>
                  <a:gd name="T4" fmla="*/ 14 w 14"/>
                  <a:gd name="T5" fmla="*/ 8 h 9"/>
                  <a:gd name="T6" fmla="*/ 13 w 14"/>
                  <a:gd name="T7" fmla="*/ 9 h 9"/>
                  <a:gd name="T8" fmla="*/ 0 w 14"/>
                  <a:gd name="T9" fmla="*/ 9 h 9"/>
                  <a:gd name="T10" fmla="*/ 0 w 14"/>
                  <a:gd name="T11" fmla="*/ 0 h 9"/>
                  <a:gd name="T12" fmla="*/ 13 w 14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3" y="0"/>
                    </a:moveTo>
                    <a:cubicBezTo>
                      <a:pt x="14" y="0"/>
                      <a:pt x="14" y="0"/>
                      <a:pt x="14" y="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9"/>
                      <a:pt x="13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11"/>
              <p:cNvSpPr/>
              <p:nvPr/>
            </p:nvSpPr>
            <p:spPr bwMode="auto">
              <a:xfrm>
                <a:off x="3985266" y="824112"/>
                <a:ext cx="329840" cy="408010"/>
              </a:xfrm>
              <a:custGeom>
                <a:avLst/>
                <a:gdLst>
                  <a:gd name="T0" fmla="*/ 11 w 34"/>
                  <a:gd name="T1" fmla="*/ 12 h 41"/>
                  <a:gd name="T2" fmla="*/ 15 w 34"/>
                  <a:gd name="T3" fmla="*/ 8 h 41"/>
                  <a:gd name="T4" fmla="*/ 34 w 34"/>
                  <a:gd name="T5" fmla="*/ 8 h 41"/>
                  <a:gd name="T6" fmla="*/ 34 w 34"/>
                  <a:gd name="T7" fmla="*/ 0 h 41"/>
                  <a:gd name="T8" fmla="*/ 12 w 34"/>
                  <a:gd name="T9" fmla="*/ 0 h 41"/>
                  <a:gd name="T10" fmla="*/ 0 w 34"/>
                  <a:gd name="T11" fmla="*/ 11 h 41"/>
                  <a:gd name="T12" fmla="*/ 0 w 34"/>
                  <a:gd name="T13" fmla="*/ 30 h 41"/>
                  <a:gd name="T14" fmla="*/ 12 w 34"/>
                  <a:gd name="T15" fmla="*/ 41 h 41"/>
                  <a:gd name="T16" fmla="*/ 34 w 34"/>
                  <a:gd name="T17" fmla="*/ 41 h 41"/>
                  <a:gd name="T18" fmla="*/ 34 w 34"/>
                  <a:gd name="T19" fmla="*/ 32 h 41"/>
                  <a:gd name="T20" fmla="*/ 15 w 34"/>
                  <a:gd name="T21" fmla="*/ 32 h 41"/>
                  <a:gd name="T22" fmla="*/ 11 w 34"/>
                  <a:gd name="T23" fmla="*/ 28 h 41"/>
                  <a:gd name="T24" fmla="*/ 11 w 34"/>
                  <a:gd name="T25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1">
                    <a:moveTo>
                      <a:pt x="11" y="12"/>
                    </a:moveTo>
                    <a:cubicBezTo>
                      <a:pt x="11" y="10"/>
                      <a:pt x="13" y="8"/>
                      <a:pt x="15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5" y="41"/>
                      <a:pt x="12" y="41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3" y="32"/>
                      <a:pt x="11" y="31"/>
                      <a:pt x="11" y="28"/>
                    </a:cubicBezTo>
                    <a:lnTo>
                      <a:pt x="11" y="12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12"/>
              <p:cNvSpPr/>
              <p:nvPr/>
            </p:nvSpPr>
            <p:spPr bwMode="auto">
              <a:xfrm>
                <a:off x="4421875" y="824112"/>
                <a:ext cx="320307" cy="408010"/>
              </a:xfrm>
              <a:custGeom>
                <a:avLst/>
                <a:gdLst>
                  <a:gd name="T0" fmla="*/ 23 w 33"/>
                  <a:gd name="T1" fmla="*/ 12 h 41"/>
                  <a:gd name="T2" fmla="*/ 19 w 33"/>
                  <a:gd name="T3" fmla="*/ 8 h 41"/>
                  <a:gd name="T4" fmla="*/ 0 w 33"/>
                  <a:gd name="T5" fmla="*/ 8 h 41"/>
                  <a:gd name="T6" fmla="*/ 0 w 33"/>
                  <a:gd name="T7" fmla="*/ 0 h 41"/>
                  <a:gd name="T8" fmla="*/ 22 w 33"/>
                  <a:gd name="T9" fmla="*/ 0 h 41"/>
                  <a:gd name="T10" fmla="*/ 33 w 33"/>
                  <a:gd name="T11" fmla="*/ 11 h 41"/>
                  <a:gd name="T12" fmla="*/ 33 w 33"/>
                  <a:gd name="T13" fmla="*/ 30 h 41"/>
                  <a:gd name="T14" fmla="*/ 22 w 33"/>
                  <a:gd name="T15" fmla="*/ 41 h 41"/>
                  <a:gd name="T16" fmla="*/ 0 w 33"/>
                  <a:gd name="T17" fmla="*/ 41 h 41"/>
                  <a:gd name="T18" fmla="*/ 0 w 33"/>
                  <a:gd name="T19" fmla="*/ 32 h 41"/>
                  <a:gd name="T20" fmla="*/ 19 w 33"/>
                  <a:gd name="T21" fmla="*/ 32 h 41"/>
                  <a:gd name="T22" fmla="*/ 23 w 33"/>
                  <a:gd name="T23" fmla="*/ 28 h 41"/>
                  <a:gd name="T24" fmla="*/ 23 w 33"/>
                  <a:gd name="T25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41">
                    <a:moveTo>
                      <a:pt x="23" y="12"/>
                    </a:moveTo>
                    <a:cubicBezTo>
                      <a:pt x="23" y="10"/>
                      <a:pt x="21" y="8"/>
                      <a:pt x="19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9" y="0"/>
                      <a:pt x="33" y="5"/>
                      <a:pt x="33" y="1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6"/>
                      <a:pt x="28" y="41"/>
                      <a:pt x="22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1" y="32"/>
                      <a:pt x="23" y="31"/>
                      <a:pt x="23" y="28"/>
                    </a:cubicBez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13"/>
              <p:cNvSpPr/>
              <p:nvPr/>
            </p:nvSpPr>
            <p:spPr bwMode="auto">
              <a:xfrm>
                <a:off x="3985266" y="625827"/>
                <a:ext cx="766449" cy="148714"/>
              </a:xfrm>
              <a:custGeom>
                <a:avLst/>
                <a:gdLst>
                  <a:gd name="T0" fmla="*/ 229 w 402"/>
                  <a:gd name="T1" fmla="*/ 31 h 78"/>
                  <a:gd name="T2" fmla="*/ 229 w 402"/>
                  <a:gd name="T3" fmla="*/ 0 h 78"/>
                  <a:gd name="T4" fmla="*/ 173 w 402"/>
                  <a:gd name="T5" fmla="*/ 0 h 78"/>
                  <a:gd name="T6" fmla="*/ 173 w 402"/>
                  <a:gd name="T7" fmla="*/ 31 h 78"/>
                  <a:gd name="T8" fmla="*/ 0 w 402"/>
                  <a:gd name="T9" fmla="*/ 31 h 78"/>
                  <a:gd name="T10" fmla="*/ 0 w 402"/>
                  <a:gd name="T11" fmla="*/ 78 h 78"/>
                  <a:gd name="T12" fmla="*/ 402 w 402"/>
                  <a:gd name="T13" fmla="*/ 78 h 78"/>
                  <a:gd name="T14" fmla="*/ 402 w 402"/>
                  <a:gd name="T15" fmla="*/ 31 h 78"/>
                  <a:gd name="T16" fmla="*/ 229 w 402"/>
                  <a:gd name="T17" fmla="*/ 3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2" h="78">
                    <a:moveTo>
                      <a:pt x="229" y="31"/>
                    </a:moveTo>
                    <a:lnTo>
                      <a:pt x="229" y="0"/>
                    </a:lnTo>
                    <a:lnTo>
                      <a:pt x="173" y="0"/>
                    </a:lnTo>
                    <a:lnTo>
                      <a:pt x="173" y="31"/>
                    </a:lnTo>
                    <a:lnTo>
                      <a:pt x="0" y="31"/>
                    </a:lnTo>
                    <a:lnTo>
                      <a:pt x="0" y="78"/>
                    </a:lnTo>
                    <a:lnTo>
                      <a:pt x="402" y="78"/>
                    </a:lnTo>
                    <a:lnTo>
                      <a:pt x="402" y="31"/>
                    </a:lnTo>
                    <a:lnTo>
                      <a:pt x="229" y="31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14"/>
              <p:cNvSpPr/>
              <p:nvPr/>
            </p:nvSpPr>
            <p:spPr bwMode="auto">
              <a:xfrm>
                <a:off x="3985266" y="1281693"/>
                <a:ext cx="766449" cy="139181"/>
              </a:xfrm>
              <a:custGeom>
                <a:avLst/>
                <a:gdLst>
                  <a:gd name="T0" fmla="*/ 229 w 402"/>
                  <a:gd name="T1" fmla="*/ 47 h 73"/>
                  <a:gd name="T2" fmla="*/ 229 w 402"/>
                  <a:gd name="T3" fmla="*/ 73 h 73"/>
                  <a:gd name="T4" fmla="*/ 173 w 402"/>
                  <a:gd name="T5" fmla="*/ 73 h 73"/>
                  <a:gd name="T6" fmla="*/ 173 w 402"/>
                  <a:gd name="T7" fmla="*/ 47 h 73"/>
                  <a:gd name="T8" fmla="*/ 0 w 402"/>
                  <a:gd name="T9" fmla="*/ 47 h 73"/>
                  <a:gd name="T10" fmla="*/ 0 w 402"/>
                  <a:gd name="T11" fmla="*/ 0 h 73"/>
                  <a:gd name="T12" fmla="*/ 402 w 402"/>
                  <a:gd name="T13" fmla="*/ 0 h 73"/>
                  <a:gd name="T14" fmla="*/ 402 w 402"/>
                  <a:gd name="T15" fmla="*/ 47 h 73"/>
                  <a:gd name="T16" fmla="*/ 229 w 402"/>
                  <a:gd name="T17" fmla="*/ 4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2" h="73">
                    <a:moveTo>
                      <a:pt x="229" y="47"/>
                    </a:moveTo>
                    <a:lnTo>
                      <a:pt x="229" y="73"/>
                    </a:lnTo>
                    <a:lnTo>
                      <a:pt x="173" y="73"/>
                    </a:lnTo>
                    <a:lnTo>
                      <a:pt x="173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402" y="0"/>
                    </a:lnTo>
                    <a:lnTo>
                      <a:pt x="402" y="47"/>
                    </a:lnTo>
                    <a:lnTo>
                      <a:pt x="229" y="47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5" name="组合 174"/>
            <p:cNvGrpSpPr/>
            <p:nvPr userDrawn="1"/>
          </p:nvGrpSpPr>
          <p:grpSpPr>
            <a:xfrm>
              <a:off x="7400284" y="2502483"/>
              <a:ext cx="235867" cy="244667"/>
              <a:chOff x="3985266" y="625827"/>
              <a:chExt cx="766449" cy="795047"/>
            </a:xfrm>
          </p:grpSpPr>
          <p:sp>
            <p:nvSpPr>
              <p:cNvPr id="176" name="Freeform 9"/>
              <p:cNvSpPr/>
              <p:nvPr/>
            </p:nvSpPr>
            <p:spPr bwMode="auto">
              <a:xfrm>
                <a:off x="4168299" y="982359"/>
                <a:ext cx="146807" cy="89610"/>
              </a:xfrm>
              <a:custGeom>
                <a:avLst/>
                <a:gdLst>
                  <a:gd name="T0" fmla="*/ 2 w 15"/>
                  <a:gd name="T1" fmla="*/ 0 h 9"/>
                  <a:gd name="T2" fmla="*/ 0 w 15"/>
                  <a:gd name="T3" fmla="*/ 1 h 9"/>
                  <a:gd name="T4" fmla="*/ 0 w 15"/>
                  <a:gd name="T5" fmla="*/ 8 h 9"/>
                  <a:gd name="T6" fmla="*/ 2 w 15"/>
                  <a:gd name="T7" fmla="*/ 9 h 9"/>
                  <a:gd name="T8" fmla="*/ 15 w 15"/>
                  <a:gd name="T9" fmla="*/ 9 h 9"/>
                  <a:gd name="T10" fmla="*/ 15 w 15"/>
                  <a:gd name="T11" fmla="*/ 0 h 9"/>
                  <a:gd name="T12" fmla="*/ 2 w 15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9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0"/>
                      <a:pt x="15" y="0"/>
                      <a:pt x="15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10"/>
              <p:cNvSpPr/>
              <p:nvPr/>
            </p:nvSpPr>
            <p:spPr bwMode="auto">
              <a:xfrm>
                <a:off x="4421875" y="982359"/>
                <a:ext cx="135368" cy="89610"/>
              </a:xfrm>
              <a:custGeom>
                <a:avLst/>
                <a:gdLst>
                  <a:gd name="T0" fmla="*/ 13 w 14"/>
                  <a:gd name="T1" fmla="*/ 0 h 9"/>
                  <a:gd name="T2" fmla="*/ 14 w 14"/>
                  <a:gd name="T3" fmla="*/ 1 h 9"/>
                  <a:gd name="T4" fmla="*/ 14 w 14"/>
                  <a:gd name="T5" fmla="*/ 8 h 9"/>
                  <a:gd name="T6" fmla="*/ 13 w 14"/>
                  <a:gd name="T7" fmla="*/ 9 h 9"/>
                  <a:gd name="T8" fmla="*/ 0 w 14"/>
                  <a:gd name="T9" fmla="*/ 9 h 9"/>
                  <a:gd name="T10" fmla="*/ 0 w 14"/>
                  <a:gd name="T11" fmla="*/ 0 h 9"/>
                  <a:gd name="T12" fmla="*/ 13 w 14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3" y="0"/>
                    </a:moveTo>
                    <a:cubicBezTo>
                      <a:pt x="14" y="0"/>
                      <a:pt x="14" y="0"/>
                      <a:pt x="14" y="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9"/>
                      <a:pt x="13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11"/>
              <p:cNvSpPr/>
              <p:nvPr/>
            </p:nvSpPr>
            <p:spPr bwMode="auto">
              <a:xfrm>
                <a:off x="3985266" y="824112"/>
                <a:ext cx="329840" cy="408010"/>
              </a:xfrm>
              <a:custGeom>
                <a:avLst/>
                <a:gdLst>
                  <a:gd name="T0" fmla="*/ 11 w 34"/>
                  <a:gd name="T1" fmla="*/ 12 h 41"/>
                  <a:gd name="T2" fmla="*/ 15 w 34"/>
                  <a:gd name="T3" fmla="*/ 8 h 41"/>
                  <a:gd name="T4" fmla="*/ 34 w 34"/>
                  <a:gd name="T5" fmla="*/ 8 h 41"/>
                  <a:gd name="T6" fmla="*/ 34 w 34"/>
                  <a:gd name="T7" fmla="*/ 0 h 41"/>
                  <a:gd name="T8" fmla="*/ 12 w 34"/>
                  <a:gd name="T9" fmla="*/ 0 h 41"/>
                  <a:gd name="T10" fmla="*/ 0 w 34"/>
                  <a:gd name="T11" fmla="*/ 11 h 41"/>
                  <a:gd name="T12" fmla="*/ 0 w 34"/>
                  <a:gd name="T13" fmla="*/ 30 h 41"/>
                  <a:gd name="T14" fmla="*/ 12 w 34"/>
                  <a:gd name="T15" fmla="*/ 41 h 41"/>
                  <a:gd name="T16" fmla="*/ 34 w 34"/>
                  <a:gd name="T17" fmla="*/ 41 h 41"/>
                  <a:gd name="T18" fmla="*/ 34 w 34"/>
                  <a:gd name="T19" fmla="*/ 32 h 41"/>
                  <a:gd name="T20" fmla="*/ 15 w 34"/>
                  <a:gd name="T21" fmla="*/ 32 h 41"/>
                  <a:gd name="T22" fmla="*/ 11 w 34"/>
                  <a:gd name="T23" fmla="*/ 28 h 41"/>
                  <a:gd name="T24" fmla="*/ 11 w 34"/>
                  <a:gd name="T25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1">
                    <a:moveTo>
                      <a:pt x="11" y="12"/>
                    </a:moveTo>
                    <a:cubicBezTo>
                      <a:pt x="11" y="10"/>
                      <a:pt x="13" y="8"/>
                      <a:pt x="15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5" y="41"/>
                      <a:pt x="12" y="41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3" y="32"/>
                      <a:pt x="11" y="31"/>
                      <a:pt x="11" y="28"/>
                    </a:cubicBezTo>
                    <a:lnTo>
                      <a:pt x="11" y="12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12"/>
              <p:cNvSpPr/>
              <p:nvPr/>
            </p:nvSpPr>
            <p:spPr bwMode="auto">
              <a:xfrm>
                <a:off x="4421875" y="824112"/>
                <a:ext cx="320307" cy="408010"/>
              </a:xfrm>
              <a:custGeom>
                <a:avLst/>
                <a:gdLst>
                  <a:gd name="T0" fmla="*/ 23 w 33"/>
                  <a:gd name="T1" fmla="*/ 12 h 41"/>
                  <a:gd name="T2" fmla="*/ 19 w 33"/>
                  <a:gd name="T3" fmla="*/ 8 h 41"/>
                  <a:gd name="T4" fmla="*/ 0 w 33"/>
                  <a:gd name="T5" fmla="*/ 8 h 41"/>
                  <a:gd name="T6" fmla="*/ 0 w 33"/>
                  <a:gd name="T7" fmla="*/ 0 h 41"/>
                  <a:gd name="T8" fmla="*/ 22 w 33"/>
                  <a:gd name="T9" fmla="*/ 0 h 41"/>
                  <a:gd name="T10" fmla="*/ 33 w 33"/>
                  <a:gd name="T11" fmla="*/ 11 h 41"/>
                  <a:gd name="T12" fmla="*/ 33 w 33"/>
                  <a:gd name="T13" fmla="*/ 30 h 41"/>
                  <a:gd name="T14" fmla="*/ 22 w 33"/>
                  <a:gd name="T15" fmla="*/ 41 h 41"/>
                  <a:gd name="T16" fmla="*/ 0 w 33"/>
                  <a:gd name="T17" fmla="*/ 41 h 41"/>
                  <a:gd name="T18" fmla="*/ 0 w 33"/>
                  <a:gd name="T19" fmla="*/ 32 h 41"/>
                  <a:gd name="T20" fmla="*/ 19 w 33"/>
                  <a:gd name="T21" fmla="*/ 32 h 41"/>
                  <a:gd name="T22" fmla="*/ 23 w 33"/>
                  <a:gd name="T23" fmla="*/ 28 h 41"/>
                  <a:gd name="T24" fmla="*/ 23 w 33"/>
                  <a:gd name="T25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41">
                    <a:moveTo>
                      <a:pt x="23" y="12"/>
                    </a:moveTo>
                    <a:cubicBezTo>
                      <a:pt x="23" y="10"/>
                      <a:pt x="21" y="8"/>
                      <a:pt x="19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9" y="0"/>
                      <a:pt x="33" y="5"/>
                      <a:pt x="33" y="1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6"/>
                      <a:pt x="28" y="41"/>
                      <a:pt x="22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1" y="32"/>
                      <a:pt x="23" y="31"/>
                      <a:pt x="23" y="28"/>
                    </a:cubicBez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13"/>
              <p:cNvSpPr/>
              <p:nvPr/>
            </p:nvSpPr>
            <p:spPr bwMode="auto">
              <a:xfrm>
                <a:off x="3985266" y="625827"/>
                <a:ext cx="766449" cy="148714"/>
              </a:xfrm>
              <a:custGeom>
                <a:avLst/>
                <a:gdLst>
                  <a:gd name="T0" fmla="*/ 229 w 402"/>
                  <a:gd name="T1" fmla="*/ 31 h 78"/>
                  <a:gd name="T2" fmla="*/ 229 w 402"/>
                  <a:gd name="T3" fmla="*/ 0 h 78"/>
                  <a:gd name="T4" fmla="*/ 173 w 402"/>
                  <a:gd name="T5" fmla="*/ 0 h 78"/>
                  <a:gd name="T6" fmla="*/ 173 w 402"/>
                  <a:gd name="T7" fmla="*/ 31 h 78"/>
                  <a:gd name="T8" fmla="*/ 0 w 402"/>
                  <a:gd name="T9" fmla="*/ 31 h 78"/>
                  <a:gd name="T10" fmla="*/ 0 w 402"/>
                  <a:gd name="T11" fmla="*/ 78 h 78"/>
                  <a:gd name="T12" fmla="*/ 402 w 402"/>
                  <a:gd name="T13" fmla="*/ 78 h 78"/>
                  <a:gd name="T14" fmla="*/ 402 w 402"/>
                  <a:gd name="T15" fmla="*/ 31 h 78"/>
                  <a:gd name="T16" fmla="*/ 229 w 402"/>
                  <a:gd name="T17" fmla="*/ 3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2" h="78">
                    <a:moveTo>
                      <a:pt x="229" y="31"/>
                    </a:moveTo>
                    <a:lnTo>
                      <a:pt x="229" y="0"/>
                    </a:lnTo>
                    <a:lnTo>
                      <a:pt x="173" y="0"/>
                    </a:lnTo>
                    <a:lnTo>
                      <a:pt x="173" y="31"/>
                    </a:lnTo>
                    <a:lnTo>
                      <a:pt x="0" y="31"/>
                    </a:lnTo>
                    <a:lnTo>
                      <a:pt x="0" y="78"/>
                    </a:lnTo>
                    <a:lnTo>
                      <a:pt x="402" y="78"/>
                    </a:lnTo>
                    <a:lnTo>
                      <a:pt x="402" y="31"/>
                    </a:lnTo>
                    <a:lnTo>
                      <a:pt x="229" y="31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14"/>
              <p:cNvSpPr/>
              <p:nvPr/>
            </p:nvSpPr>
            <p:spPr bwMode="auto">
              <a:xfrm>
                <a:off x="3985266" y="1281693"/>
                <a:ext cx="766449" cy="139181"/>
              </a:xfrm>
              <a:custGeom>
                <a:avLst/>
                <a:gdLst>
                  <a:gd name="T0" fmla="*/ 229 w 402"/>
                  <a:gd name="T1" fmla="*/ 47 h 73"/>
                  <a:gd name="T2" fmla="*/ 229 w 402"/>
                  <a:gd name="T3" fmla="*/ 73 h 73"/>
                  <a:gd name="T4" fmla="*/ 173 w 402"/>
                  <a:gd name="T5" fmla="*/ 73 h 73"/>
                  <a:gd name="T6" fmla="*/ 173 w 402"/>
                  <a:gd name="T7" fmla="*/ 47 h 73"/>
                  <a:gd name="T8" fmla="*/ 0 w 402"/>
                  <a:gd name="T9" fmla="*/ 47 h 73"/>
                  <a:gd name="T10" fmla="*/ 0 w 402"/>
                  <a:gd name="T11" fmla="*/ 0 h 73"/>
                  <a:gd name="T12" fmla="*/ 402 w 402"/>
                  <a:gd name="T13" fmla="*/ 0 h 73"/>
                  <a:gd name="T14" fmla="*/ 402 w 402"/>
                  <a:gd name="T15" fmla="*/ 47 h 73"/>
                  <a:gd name="T16" fmla="*/ 229 w 402"/>
                  <a:gd name="T17" fmla="*/ 4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2" h="73">
                    <a:moveTo>
                      <a:pt x="229" y="47"/>
                    </a:moveTo>
                    <a:lnTo>
                      <a:pt x="229" y="73"/>
                    </a:lnTo>
                    <a:lnTo>
                      <a:pt x="173" y="73"/>
                    </a:lnTo>
                    <a:lnTo>
                      <a:pt x="173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402" y="0"/>
                    </a:lnTo>
                    <a:lnTo>
                      <a:pt x="402" y="47"/>
                    </a:lnTo>
                    <a:lnTo>
                      <a:pt x="229" y="47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2" name="组合 181"/>
            <p:cNvGrpSpPr/>
            <p:nvPr userDrawn="1"/>
          </p:nvGrpSpPr>
          <p:grpSpPr>
            <a:xfrm>
              <a:off x="8087585" y="3657301"/>
              <a:ext cx="235867" cy="244667"/>
              <a:chOff x="3985266" y="625827"/>
              <a:chExt cx="766449" cy="795047"/>
            </a:xfrm>
          </p:grpSpPr>
          <p:sp>
            <p:nvSpPr>
              <p:cNvPr id="183" name="Freeform 9"/>
              <p:cNvSpPr/>
              <p:nvPr/>
            </p:nvSpPr>
            <p:spPr bwMode="auto">
              <a:xfrm>
                <a:off x="4168299" y="982359"/>
                <a:ext cx="146807" cy="89610"/>
              </a:xfrm>
              <a:custGeom>
                <a:avLst/>
                <a:gdLst>
                  <a:gd name="T0" fmla="*/ 2 w 15"/>
                  <a:gd name="T1" fmla="*/ 0 h 9"/>
                  <a:gd name="T2" fmla="*/ 0 w 15"/>
                  <a:gd name="T3" fmla="*/ 1 h 9"/>
                  <a:gd name="T4" fmla="*/ 0 w 15"/>
                  <a:gd name="T5" fmla="*/ 8 h 9"/>
                  <a:gd name="T6" fmla="*/ 2 w 15"/>
                  <a:gd name="T7" fmla="*/ 9 h 9"/>
                  <a:gd name="T8" fmla="*/ 15 w 15"/>
                  <a:gd name="T9" fmla="*/ 9 h 9"/>
                  <a:gd name="T10" fmla="*/ 15 w 15"/>
                  <a:gd name="T11" fmla="*/ 0 h 9"/>
                  <a:gd name="T12" fmla="*/ 2 w 15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9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0"/>
                      <a:pt x="15" y="0"/>
                      <a:pt x="15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10"/>
              <p:cNvSpPr/>
              <p:nvPr/>
            </p:nvSpPr>
            <p:spPr bwMode="auto">
              <a:xfrm>
                <a:off x="4421875" y="982359"/>
                <a:ext cx="135368" cy="89610"/>
              </a:xfrm>
              <a:custGeom>
                <a:avLst/>
                <a:gdLst>
                  <a:gd name="T0" fmla="*/ 13 w 14"/>
                  <a:gd name="T1" fmla="*/ 0 h 9"/>
                  <a:gd name="T2" fmla="*/ 14 w 14"/>
                  <a:gd name="T3" fmla="*/ 1 h 9"/>
                  <a:gd name="T4" fmla="*/ 14 w 14"/>
                  <a:gd name="T5" fmla="*/ 8 h 9"/>
                  <a:gd name="T6" fmla="*/ 13 w 14"/>
                  <a:gd name="T7" fmla="*/ 9 h 9"/>
                  <a:gd name="T8" fmla="*/ 0 w 14"/>
                  <a:gd name="T9" fmla="*/ 9 h 9"/>
                  <a:gd name="T10" fmla="*/ 0 w 14"/>
                  <a:gd name="T11" fmla="*/ 0 h 9"/>
                  <a:gd name="T12" fmla="*/ 13 w 14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3" y="0"/>
                    </a:moveTo>
                    <a:cubicBezTo>
                      <a:pt x="14" y="0"/>
                      <a:pt x="14" y="0"/>
                      <a:pt x="14" y="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9"/>
                      <a:pt x="13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11"/>
              <p:cNvSpPr/>
              <p:nvPr/>
            </p:nvSpPr>
            <p:spPr bwMode="auto">
              <a:xfrm>
                <a:off x="3985266" y="824112"/>
                <a:ext cx="329840" cy="408010"/>
              </a:xfrm>
              <a:custGeom>
                <a:avLst/>
                <a:gdLst>
                  <a:gd name="T0" fmla="*/ 11 w 34"/>
                  <a:gd name="T1" fmla="*/ 12 h 41"/>
                  <a:gd name="T2" fmla="*/ 15 w 34"/>
                  <a:gd name="T3" fmla="*/ 8 h 41"/>
                  <a:gd name="T4" fmla="*/ 34 w 34"/>
                  <a:gd name="T5" fmla="*/ 8 h 41"/>
                  <a:gd name="T6" fmla="*/ 34 w 34"/>
                  <a:gd name="T7" fmla="*/ 0 h 41"/>
                  <a:gd name="T8" fmla="*/ 12 w 34"/>
                  <a:gd name="T9" fmla="*/ 0 h 41"/>
                  <a:gd name="T10" fmla="*/ 0 w 34"/>
                  <a:gd name="T11" fmla="*/ 11 h 41"/>
                  <a:gd name="T12" fmla="*/ 0 w 34"/>
                  <a:gd name="T13" fmla="*/ 30 h 41"/>
                  <a:gd name="T14" fmla="*/ 12 w 34"/>
                  <a:gd name="T15" fmla="*/ 41 h 41"/>
                  <a:gd name="T16" fmla="*/ 34 w 34"/>
                  <a:gd name="T17" fmla="*/ 41 h 41"/>
                  <a:gd name="T18" fmla="*/ 34 w 34"/>
                  <a:gd name="T19" fmla="*/ 32 h 41"/>
                  <a:gd name="T20" fmla="*/ 15 w 34"/>
                  <a:gd name="T21" fmla="*/ 32 h 41"/>
                  <a:gd name="T22" fmla="*/ 11 w 34"/>
                  <a:gd name="T23" fmla="*/ 28 h 41"/>
                  <a:gd name="T24" fmla="*/ 11 w 34"/>
                  <a:gd name="T25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1">
                    <a:moveTo>
                      <a:pt x="11" y="12"/>
                    </a:moveTo>
                    <a:cubicBezTo>
                      <a:pt x="11" y="10"/>
                      <a:pt x="13" y="8"/>
                      <a:pt x="15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5" y="41"/>
                      <a:pt x="12" y="41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3" y="32"/>
                      <a:pt x="11" y="31"/>
                      <a:pt x="11" y="28"/>
                    </a:cubicBezTo>
                    <a:lnTo>
                      <a:pt x="11" y="12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12"/>
              <p:cNvSpPr/>
              <p:nvPr/>
            </p:nvSpPr>
            <p:spPr bwMode="auto">
              <a:xfrm>
                <a:off x="4421875" y="824112"/>
                <a:ext cx="320307" cy="408010"/>
              </a:xfrm>
              <a:custGeom>
                <a:avLst/>
                <a:gdLst>
                  <a:gd name="T0" fmla="*/ 23 w 33"/>
                  <a:gd name="T1" fmla="*/ 12 h 41"/>
                  <a:gd name="T2" fmla="*/ 19 w 33"/>
                  <a:gd name="T3" fmla="*/ 8 h 41"/>
                  <a:gd name="T4" fmla="*/ 0 w 33"/>
                  <a:gd name="T5" fmla="*/ 8 h 41"/>
                  <a:gd name="T6" fmla="*/ 0 w 33"/>
                  <a:gd name="T7" fmla="*/ 0 h 41"/>
                  <a:gd name="T8" fmla="*/ 22 w 33"/>
                  <a:gd name="T9" fmla="*/ 0 h 41"/>
                  <a:gd name="T10" fmla="*/ 33 w 33"/>
                  <a:gd name="T11" fmla="*/ 11 h 41"/>
                  <a:gd name="T12" fmla="*/ 33 w 33"/>
                  <a:gd name="T13" fmla="*/ 30 h 41"/>
                  <a:gd name="T14" fmla="*/ 22 w 33"/>
                  <a:gd name="T15" fmla="*/ 41 h 41"/>
                  <a:gd name="T16" fmla="*/ 0 w 33"/>
                  <a:gd name="T17" fmla="*/ 41 h 41"/>
                  <a:gd name="T18" fmla="*/ 0 w 33"/>
                  <a:gd name="T19" fmla="*/ 32 h 41"/>
                  <a:gd name="T20" fmla="*/ 19 w 33"/>
                  <a:gd name="T21" fmla="*/ 32 h 41"/>
                  <a:gd name="T22" fmla="*/ 23 w 33"/>
                  <a:gd name="T23" fmla="*/ 28 h 41"/>
                  <a:gd name="T24" fmla="*/ 23 w 33"/>
                  <a:gd name="T25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41">
                    <a:moveTo>
                      <a:pt x="23" y="12"/>
                    </a:moveTo>
                    <a:cubicBezTo>
                      <a:pt x="23" y="10"/>
                      <a:pt x="21" y="8"/>
                      <a:pt x="19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9" y="0"/>
                      <a:pt x="33" y="5"/>
                      <a:pt x="33" y="1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6"/>
                      <a:pt x="28" y="41"/>
                      <a:pt x="22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1" y="32"/>
                      <a:pt x="23" y="31"/>
                      <a:pt x="23" y="28"/>
                    </a:cubicBez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13"/>
              <p:cNvSpPr/>
              <p:nvPr/>
            </p:nvSpPr>
            <p:spPr bwMode="auto">
              <a:xfrm>
                <a:off x="3985266" y="625827"/>
                <a:ext cx="766449" cy="148714"/>
              </a:xfrm>
              <a:custGeom>
                <a:avLst/>
                <a:gdLst>
                  <a:gd name="T0" fmla="*/ 229 w 402"/>
                  <a:gd name="T1" fmla="*/ 31 h 78"/>
                  <a:gd name="T2" fmla="*/ 229 w 402"/>
                  <a:gd name="T3" fmla="*/ 0 h 78"/>
                  <a:gd name="T4" fmla="*/ 173 w 402"/>
                  <a:gd name="T5" fmla="*/ 0 h 78"/>
                  <a:gd name="T6" fmla="*/ 173 w 402"/>
                  <a:gd name="T7" fmla="*/ 31 h 78"/>
                  <a:gd name="T8" fmla="*/ 0 w 402"/>
                  <a:gd name="T9" fmla="*/ 31 h 78"/>
                  <a:gd name="T10" fmla="*/ 0 w 402"/>
                  <a:gd name="T11" fmla="*/ 78 h 78"/>
                  <a:gd name="T12" fmla="*/ 402 w 402"/>
                  <a:gd name="T13" fmla="*/ 78 h 78"/>
                  <a:gd name="T14" fmla="*/ 402 w 402"/>
                  <a:gd name="T15" fmla="*/ 31 h 78"/>
                  <a:gd name="T16" fmla="*/ 229 w 402"/>
                  <a:gd name="T17" fmla="*/ 3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2" h="78">
                    <a:moveTo>
                      <a:pt x="229" y="31"/>
                    </a:moveTo>
                    <a:lnTo>
                      <a:pt x="229" y="0"/>
                    </a:lnTo>
                    <a:lnTo>
                      <a:pt x="173" y="0"/>
                    </a:lnTo>
                    <a:lnTo>
                      <a:pt x="173" y="31"/>
                    </a:lnTo>
                    <a:lnTo>
                      <a:pt x="0" y="31"/>
                    </a:lnTo>
                    <a:lnTo>
                      <a:pt x="0" y="78"/>
                    </a:lnTo>
                    <a:lnTo>
                      <a:pt x="402" y="78"/>
                    </a:lnTo>
                    <a:lnTo>
                      <a:pt x="402" y="31"/>
                    </a:lnTo>
                    <a:lnTo>
                      <a:pt x="229" y="31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14"/>
              <p:cNvSpPr/>
              <p:nvPr/>
            </p:nvSpPr>
            <p:spPr bwMode="auto">
              <a:xfrm>
                <a:off x="3985266" y="1281693"/>
                <a:ext cx="766449" cy="139181"/>
              </a:xfrm>
              <a:custGeom>
                <a:avLst/>
                <a:gdLst>
                  <a:gd name="T0" fmla="*/ 229 w 402"/>
                  <a:gd name="T1" fmla="*/ 47 h 73"/>
                  <a:gd name="T2" fmla="*/ 229 w 402"/>
                  <a:gd name="T3" fmla="*/ 73 h 73"/>
                  <a:gd name="T4" fmla="*/ 173 w 402"/>
                  <a:gd name="T5" fmla="*/ 73 h 73"/>
                  <a:gd name="T6" fmla="*/ 173 w 402"/>
                  <a:gd name="T7" fmla="*/ 47 h 73"/>
                  <a:gd name="T8" fmla="*/ 0 w 402"/>
                  <a:gd name="T9" fmla="*/ 47 h 73"/>
                  <a:gd name="T10" fmla="*/ 0 w 402"/>
                  <a:gd name="T11" fmla="*/ 0 h 73"/>
                  <a:gd name="T12" fmla="*/ 402 w 402"/>
                  <a:gd name="T13" fmla="*/ 0 h 73"/>
                  <a:gd name="T14" fmla="*/ 402 w 402"/>
                  <a:gd name="T15" fmla="*/ 47 h 73"/>
                  <a:gd name="T16" fmla="*/ 229 w 402"/>
                  <a:gd name="T17" fmla="*/ 4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2" h="73">
                    <a:moveTo>
                      <a:pt x="229" y="47"/>
                    </a:moveTo>
                    <a:lnTo>
                      <a:pt x="229" y="73"/>
                    </a:lnTo>
                    <a:lnTo>
                      <a:pt x="173" y="73"/>
                    </a:lnTo>
                    <a:lnTo>
                      <a:pt x="173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402" y="0"/>
                    </a:lnTo>
                    <a:lnTo>
                      <a:pt x="402" y="47"/>
                    </a:lnTo>
                    <a:lnTo>
                      <a:pt x="229" y="47"/>
                    </a:lnTo>
                    <a:close/>
                  </a:path>
                </a:pathLst>
              </a:custGeom>
              <a:solidFill>
                <a:srgbClr val="C7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0" presetClass="exit" presetSubtype="0" accel="10000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6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1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61" grpId="0">
        <p:tmplLst>
          <p:tmpl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  <p:bldP spid="67" grpId="1" animBg="1"/>
      <p:bldP spid="10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4500" y="100237"/>
            <a:ext cx="11355917" cy="687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383" y="267911"/>
            <a:ext cx="1892045" cy="406701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 bwMode="auto">
          <a:xfrm>
            <a:off x="524537" y="788029"/>
            <a:ext cx="11232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4181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Slide Number Placeholder 5"/>
          <p:cNvSpPr>
            <a:spLocks noGrp="1" noChangeArrowheads="1"/>
          </p:cNvSpPr>
          <p:nvPr userDrawn="1"/>
        </p:nvSpPr>
        <p:spPr bwMode="auto">
          <a:xfrm>
            <a:off x="10650392" y="6650557"/>
            <a:ext cx="457565" cy="207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fld id="{63A232AC-B835-42C1-99DB-2C459B2C1403}" type="slidenum">
              <a:rPr lang="en-US" sz="1065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90204" pitchFamily="34" charset="0"/>
              </a:rPr>
              <a:t>‹#›</a:t>
            </a:fld>
            <a:endParaRPr lang="en-US" sz="1065" dirty="0">
              <a:solidFill>
                <a:schemeClr val="tx2">
                  <a:lumMod val="40000"/>
                  <a:lumOff val="6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9" name="TextBox 17"/>
          <p:cNvSpPr txBox="1">
            <a:spLocks noChangeArrowheads="1"/>
          </p:cNvSpPr>
          <p:nvPr userDrawn="1"/>
        </p:nvSpPr>
        <p:spPr bwMode="auto">
          <a:xfrm>
            <a:off x="11351874" y="6652191"/>
            <a:ext cx="809327" cy="207444"/>
          </a:xfrm>
          <a:prstGeom prst="rect">
            <a:avLst/>
          </a:prstGeom>
          <a:noFill/>
          <a:ln w="9525" cap="flat" cmpd="sng">
            <a:noFill/>
            <a:bevel/>
          </a:ln>
          <a:effectLst/>
        </p:spPr>
        <p:txBody>
          <a:bodyPr lIns="0" tIns="0" rIns="0" bIns="0"/>
          <a:lstStyle/>
          <a:p>
            <a:r>
              <a:rPr lang="zh-CN" altLang="en-US" sz="106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仅内部公开</a:t>
            </a:r>
            <a:endParaRPr lang="en-US" sz="1065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Heiti SC Light"/>
              <a:cs typeface="Heiti SC Light"/>
            </a:endParaRP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2" y="919630"/>
            <a:ext cx="11137899" cy="5387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6" rIns="91432" bIns="45716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1029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76275"/>
            <a:ext cx="11137900" cy="69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6" rIns="91432" bIns="45716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cxnSp>
        <p:nvCxnSpPr>
          <p:cNvPr id="4" name="直接连接符 3"/>
          <p:cNvCxnSpPr/>
          <p:nvPr userDrawn="1"/>
        </p:nvCxnSpPr>
        <p:spPr bwMode="auto">
          <a:xfrm>
            <a:off x="621330" y="768358"/>
            <a:ext cx="10961079" cy="0"/>
          </a:xfrm>
          <a:prstGeom prst="line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5400000" scaled="1"/>
          </a:gra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单圆角矩形 13"/>
          <p:cNvSpPr/>
          <p:nvPr userDrawn="1"/>
        </p:nvSpPr>
        <p:spPr bwMode="auto">
          <a:xfrm>
            <a:off x="0" y="6458380"/>
            <a:ext cx="10099040" cy="399621"/>
          </a:xfrm>
          <a:prstGeom prst="round1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 vert="horz" wrap="none" lIns="91441" tIns="45720" rIns="91441" bIns="45720" numCol="1" rtlCol="0" anchor="ctr" anchorCtr="0" compatLnSpc="1"/>
          <a:lstStyle/>
          <a:p>
            <a:pPr marL="0" marR="0" indent="0" algn="ctr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0327804" y="6534321"/>
            <a:ext cx="1337147" cy="244859"/>
          </a:xfrm>
          <a:prstGeom prst="rect">
            <a:avLst/>
          </a:prstGeom>
        </p:spPr>
      </p:pic>
      <p:sp>
        <p:nvSpPr>
          <p:cNvPr id="10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549279" y="6478189"/>
            <a:ext cx="551389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6B8E27FD-115D-4720-AE9C-63133A02825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2"/>
          </p:nvPr>
        </p:nvSpPr>
        <p:spPr>
          <a:xfrm>
            <a:off x="8153400" y="6478189"/>
            <a:ext cx="1794933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900" smtClean="0">
                <a:solidFill>
                  <a:schemeClr val="bg1"/>
                </a:solidFill>
              </a:defRPr>
            </a:lvl1pPr>
          </a:lstStyle>
          <a:p>
            <a:fld id="{F50ADE39-671A-4F28-8535-6C6BE2DDC79A}" type="datetime1">
              <a:rPr lang="en-US" altLang="zh-CN" smtClean="0"/>
              <a:t>12/23/2019</a:t>
            </a:fld>
            <a:endParaRPr lang="en-US" dirty="0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3364522" y="6478189"/>
            <a:ext cx="4788879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900" dirty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中国中车股份有限公司 版权所有 </a:t>
            </a:r>
            <a:r>
              <a:rPr lang="en-US" altLang="zh-CN" dirty="0"/>
              <a:t>2015</a:t>
            </a:r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49279" y="6565900"/>
            <a:ext cx="551388" cy="181700"/>
            <a:chOff x="411958" y="6548368"/>
            <a:chExt cx="623471" cy="216764"/>
          </a:xfrm>
        </p:grpSpPr>
        <p:sp>
          <p:nvSpPr>
            <p:cNvPr id="15" name="左中括号 14"/>
            <p:cNvSpPr/>
            <p:nvPr userDrawn="1"/>
          </p:nvSpPr>
          <p:spPr bwMode="auto">
            <a:xfrm>
              <a:off x="411958" y="6548368"/>
              <a:ext cx="83343" cy="216764"/>
            </a:xfrm>
            <a:prstGeom prst="leftBracket">
              <a:avLst>
                <a:gd name="adj" fmla="val 0"/>
              </a:avLst>
            </a:prstGeom>
            <a:noFill/>
            <a:ln w="1905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左中括号 15"/>
            <p:cNvSpPr/>
            <p:nvPr userDrawn="1"/>
          </p:nvSpPr>
          <p:spPr bwMode="auto">
            <a:xfrm flipH="1">
              <a:off x="952086" y="6548368"/>
              <a:ext cx="83343" cy="216764"/>
            </a:xfrm>
            <a:prstGeom prst="leftBracket">
              <a:avLst>
                <a:gd name="adj" fmla="val 0"/>
              </a:avLst>
            </a:prstGeom>
            <a:noFill/>
            <a:ln w="1905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>
    <p:fade/>
  </p:transition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9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70019"/>
        </a:buClr>
        <a:buSzPct val="50000"/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20000"/>
        </a:spcBef>
        <a:spcAft>
          <a:spcPct val="0"/>
        </a:spcAft>
        <a:buClr>
          <a:srgbClr val="C70019"/>
        </a:buClr>
        <a:buSzPct val="50000"/>
        <a:buFont typeface="Wingdings" panose="05000000000000000000" pitchFamily="2" charset="2"/>
        <a:buChar char="l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rtl="0" eaLnBrk="0" fontAlgn="base" hangingPunct="0">
        <a:spcBef>
          <a:spcPct val="20000"/>
        </a:spcBef>
        <a:spcAft>
          <a:spcPct val="0"/>
        </a:spcAft>
        <a:buClr>
          <a:srgbClr val="C70019"/>
        </a:buClr>
        <a:buSzPct val="50000"/>
        <a:buFont typeface="Wingdings" panose="05000000000000000000" pitchFamily="2" charset="2"/>
        <a:buChar char="l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rtl="0" eaLnBrk="0" fontAlgn="base" hangingPunct="0">
        <a:spcBef>
          <a:spcPct val="20000"/>
        </a:spcBef>
        <a:spcAft>
          <a:spcPct val="0"/>
        </a:spcAft>
        <a:buClr>
          <a:srgbClr val="C70019"/>
        </a:buClr>
        <a:buSzPct val="50000"/>
        <a:buFont typeface="Wingdings" panose="05000000000000000000" pitchFamily="2" charset="2"/>
        <a:buChar char="l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占位符 56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/>
          <a:srcRect t="12574" b="12574"/>
          <a:stretch>
            <a:fillRect/>
          </a:stretch>
        </p:blipFill>
        <p:spPr/>
      </p:pic>
      <p:sp>
        <p:nvSpPr>
          <p:cNvPr id="69" name="文本占位符 6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sz="quarter"/>
          </p:nvPr>
        </p:nvSpPr>
        <p:spPr>
          <a:xfrm>
            <a:off x="850046" y="2072470"/>
            <a:ext cx="10491893" cy="1512000"/>
          </a:xfrm>
        </p:spPr>
        <p:txBody>
          <a:bodyPr/>
          <a:lstStyle/>
          <a:p>
            <a:pPr algn="ctr"/>
            <a:r>
              <a:rPr lang="zh-CN" altLang="en-US" dirty="0">
                <a:sym typeface="+mn-lt"/>
              </a:rPr>
              <a:t>动车组线路特征数据在</a:t>
            </a:r>
            <a:r>
              <a:rPr lang="en-US" altLang="zh-CN" dirty="0">
                <a:sym typeface="+mn-lt"/>
              </a:rPr>
              <a:t>PHM</a:t>
            </a:r>
            <a:r>
              <a:rPr lang="zh-CN" altLang="en-US" dirty="0">
                <a:sym typeface="+mn-lt"/>
              </a:rPr>
              <a:t>系统中整合应用</a:t>
            </a:r>
            <a:br>
              <a:rPr lang="en-US" altLang="zh-CN" dirty="0">
                <a:sym typeface="+mn-lt"/>
              </a:rPr>
            </a:br>
            <a:r>
              <a:rPr lang="zh-CN" altLang="en-US" dirty="0">
                <a:sym typeface="+mn-lt"/>
              </a:rPr>
              <a:t>建设方案及原型设计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151467" y="4003681"/>
            <a:ext cx="9889053" cy="522895"/>
          </a:xfrm>
        </p:spPr>
        <p:txBody>
          <a:bodyPr/>
          <a:lstStyle/>
          <a:p>
            <a:fld id="{6DB990C9-3BA2-4D7D-84F0-B49DDD8E20CB}" type="datetime6">
              <a:rPr lang="zh-CN" altLang="en-US" smtClean="0">
                <a:sym typeface="+mn-lt"/>
              </a:rPr>
              <a:t>2019年12月</a:t>
            </a:fld>
            <a:endParaRPr lang="zh-CN" altLang="en-US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线路特征数据管理</a:t>
            </a:r>
            <a:r>
              <a:rPr lang="en-US" altLang="zh-CN" dirty="0"/>
              <a:t>-</a:t>
            </a:r>
            <a:r>
              <a:rPr lang="zh-CN" altLang="en-US" dirty="0"/>
              <a:t>模板下载界面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10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88" y="859293"/>
            <a:ext cx="11458824" cy="5400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 线路特征数据管理</a:t>
            </a:r>
            <a:r>
              <a:rPr lang="en-US" altLang="zh-CN" dirty="0"/>
              <a:t>-</a:t>
            </a:r>
            <a:r>
              <a:rPr lang="zh-CN" altLang="en-US" dirty="0"/>
              <a:t>数据导入界面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11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63" y="861588"/>
            <a:ext cx="11461473" cy="540152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线路特征数据展示应用</a:t>
            </a:r>
            <a:r>
              <a:rPr lang="en-US" altLang="zh-CN" dirty="0"/>
              <a:t>-</a:t>
            </a:r>
            <a:r>
              <a:rPr lang="zh-CN" altLang="en-US" dirty="0"/>
              <a:t>大屏首页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91859" y="780071"/>
            <a:ext cx="11208282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开发线路特征数据展示应用功能，包括大屏首页、线路特征数据查询、事件详情关联展示</a:t>
            </a:r>
            <a:endParaRPr lang="en-US" altLang="zh-CN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749" y="1226586"/>
            <a:ext cx="9524503" cy="5184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线路特征数据展示应用</a:t>
            </a:r>
            <a:r>
              <a:rPr lang="en-US" altLang="zh-CN" dirty="0"/>
              <a:t>-</a:t>
            </a:r>
            <a:r>
              <a:rPr lang="zh-CN" altLang="en-US" dirty="0"/>
              <a:t>线路特征数据查询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23" y="875295"/>
            <a:ext cx="11446354" cy="5400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线路特征数据展示应用</a:t>
            </a:r>
            <a:r>
              <a:rPr lang="en-US" altLang="zh-CN" dirty="0"/>
              <a:t>-</a:t>
            </a:r>
            <a:r>
              <a:rPr lang="zh-CN" altLang="en-US" dirty="0"/>
              <a:t>事件关联应用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14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5" y="877982"/>
            <a:ext cx="11488470" cy="54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57" y="1967774"/>
            <a:ext cx="1517639" cy="172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281" y="1977299"/>
            <a:ext cx="1440000" cy="697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41" y="1986829"/>
            <a:ext cx="963060" cy="1440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线路特征数据展示应用</a:t>
            </a:r>
            <a:r>
              <a:rPr lang="en-US" altLang="zh-CN" dirty="0"/>
              <a:t>-</a:t>
            </a:r>
            <a:r>
              <a:rPr lang="zh-CN" altLang="en-US" dirty="0"/>
              <a:t>运行状态回放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15</a:t>
            </a:fld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1448360" y="975119"/>
            <a:ext cx="9295280" cy="5400000"/>
            <a:chOff x="1448360" y="975119"/>
            <a:chExt cx="9295280" cy="5400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360" y="975119"/>
              <a:ext cx="9295280" cy="5400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7755" y="4850987"/>
              <a:ext cx="3055885" cy="152413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9950" y="4884518"/>
              <a:ext cx="1804572" cy="145707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527051" y="76275"/>
            <a:ext cx="11137900" cy="692092"/>
          </a:xfrm>
        </p:spPr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 线路定位数据生成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88" y="847246"/>
            <a:ext cx="8144289" cy="516350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527051" y="76275"/>
            <a:ext cx="11137900" cy="692092"/>
          </a:xfrm>
        </p:spPr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 线路定位数据生成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070" y="1065229"/>
            <a:ext cx="8279641" cy="52102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527051" y="76275"/>
            <a:ext cx="11137900" cy="692092"/>
          </a:xfrm>
        </p:spPr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 线路定位数据生成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38" y="1030816"/>
            <a:ext cx="8343860" cy="523687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PHM</a:t>
            </a:r>
            <a:r>
              <a:rPr lang="zh-CN" altLang="en-US" dirty="0"/>
              <a:t>系统事件与线路特征数据关联分析</a:t>
            </a:r>
            <a:r>
              <a:rPr lang="en-US" altLang="zh-CN" dirty="0"/>
              <a:t>-</a:t>
            </a:r>
            <a:r>
              <a:rPr lang="zh-CN" altLang="en-US" dirty="0"/>
              <a:t>线路级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19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8" y="853440"/>
            <a:ext cx="9953412" cy="54762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527051" y="76275"/>
            <a:ext cx="11137900" cy="692092"/>
          </a:xfrm>
        </p:spPr>
        <p:txBody>
          <a:bodyPr/>
          <a:lstStyle/>
          <a:p>
            <a:r>
              <a:rPr lang="zh-CN" altLang="en-US" dirty="0"/>
              <a:t>项目的总体目标</a:t>
            </a:r>
          </a:p>
        </p:txBody>
      </p:sp>
      <p:sp>
        <p:nvSpPr>
          <p:cNvPr id="48" name="Rectangle 17"/>
          <p:cNvSpPr>
            <a:spLocks noChangeArrowheads="1"/>
          </p:cNvSpPr>
          <p:nvPr/>
        </p:nvSpPr>
        <p:spPr bwMode="auto">
          <a:xfrm>
            <a:off x="3283975" y="1404622"/>
            <a:ext cx="5427406" cy="5391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线路、交路、开行、天气数据与列车运行数据集合与存储</a:t>
            </a:r>
          </a:p>
        </p:txBody>
      </p:sp>
      <p:sp>
        <p:nvSpPr>
          <p:cNvPr id="60" name="Rectangle 17"/>
          <p:cNvSpPr>
            <a:spLocks noChangeArrowheads="1"/>
          </p:cNvSpPr>
          <p:nvPr/>
        </p:nvSpPr>
        <p:spPr bwMode="auto">
          <a:xfrm>
            <a:off x="2669458" y="1404622"/>
            <a:ext cx="447369" cy="539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+mj-ea"/>
                <a:ea typeface="+mj-ea"/>
                <a:cs typeface="+mn-ea"/>
              </a:rPr>
              <a:t>1</a:t>
            </a:r>
            <a:endParaRPr lang="zh-CN" altLang="en-US" sz="2000" kern="0" dirty="0">
              <a:solidFill>
                <a:srgbClr val="FFFFFF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63" name="Rectangle 17"/>
          <p:cNvSpPr>
            <a:spLocks noChangeArrowheads="1"/>
          </p:cNvSpPr>
          <p:nvPr/>
        </p:nvSpPr>
        <p:spPr bwMode="auto">
          <a:xfrm>
            <a:off x="3283974" y="2201247"/>
            <a:ext cx="5427406" cy="5391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线路特征数据的关联查询</a:t>
            </a:r>
          </a:p>
        </p:txBody>
      </p:sp>
      <p:sp>
        <p:nvSpPr>
          <p:cNvPr id="65" name="Rectangle 17"/>
          <p:cNvSpPr>
            <a:spLocks noChangeArrowheads="1"/>
          </p:cNvSpPr>
          <p:nvPr/>
        </p:nvSpPr>
        <p:spPr bwMode="auto">
          <a:xfrm>
            <a:off x="2669457" y="2201247"/>
            <a:ext cx="447369" cy="539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+mj-ea"/>
                <a:ea typeface="+mj-ea"/>
                <a:cs typeface="+mn-ea"/>
              </a:rPr>
              <a:t>2</a:t>
            </a:r>
            <a:endParaRPr lang="zh-CN" altLang="en-US" sz="2000" kern="0" dirty="0">
              <a:solidFill>
                <a:srgbClr val="FFFFFF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67" name="Rectangle 17"/>
          <p:cNvSpPr>
            <a:spLocks noChangeArrowheads="1"/>
          </p:cNvSpPr>
          <p:nvPr/>
        </p:nvSpPr>
        <p:spPr bwMode="auto">
          <a:xfrm>
            <a:off x="3283974" y="2997872"/>
            <a:ext cx="5427406" cy="5391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线路特征数据与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PHM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事件关联分析</a:t>
            </a:r>
          </a:p>
        </p:txBody>
      </p:sp>
      <p:sp>
        <p:nvSpPr>
          <p:cNvPr id="72" name="Rectangle 17"/>
          <p:cNvSpPr>
            <a:spLocks noChangeArrowheads="1"/>
          </p:cNvSpPr>
          <p:nvPr/>
        </p:nvSpPr>
        <p:spPr bwMode="auto">
          <a:xfrm>
            <a:off x="2669457" y="2997872"/>
            <a:ext cx="447369" cy="539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+mj-ea"/>
                <a:ea typeface="+mj-ea"/>
                <a:cs typeface="+mn-ea"/>
              </a:rPr>
              <a:t>3</a:t>
            </a:r>
            <a:endParaRPr lang="zh-CN" altLang="en-US" sz="2000" kern="0" dirty="0">
              <a:solidFill>
                <a:srgbClr val="FFFFFF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73" name="Rectangle 17"/>
          <p:cNvSpPr>
            <a:spLocks noChangeArrowheads="1"/>
          </p:cNvSpPr>
          <p:nvPr/>
        </p:nvSpPr>
        <p:spPr bwMode="auto">
          <a:xfrm>
            <a:off x="3283974" y="3794497"/>
            <a:ext cx="5427406" cy="5391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线路特征数据与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MRO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故障关联分析</a:t>
            </a:r>
          </a:p>
        </p:txBody>
      </p:sp>
      <p:sp>
        <p:nvSpPr>
          <p:cNvPr id="74" name="Rectangle 17"/>
          <p:cNvSpPr>
            <a:spLocks noChangeArrowheads="1"/>
          </p:cNvSpPr>
          <p:nvPr/>
        </p:nvSpPr>
        <p:spPr bwMode="auto">
          <a:xfrm>
            <a:off x="2669457" y="3794497"/>
            <a:ext cx="447369" cy="539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+mj-ea"/>
                <a:ea typeface="+mj-ea"/>
                <a:cs typeface="+mn-ea"/>
              </a:rPr>
              <a:t>4</a:t>
            </a:r>
            <a:endParaRPr lang="zh-CN" altLang="en-US" sz="2000" kern="0" dirty="0">
              <a:solidFill>
                <a:srgbClr val="FFFFFF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75" name="Rectangle 17"/>
          <p:cNvSpPr>
            <a:spLocks noChangeArrowheads="1"/>
          </p:cNvSpPr>
          <p:nvPr/>
        </p:nvSpPr>
        <p:spPr bwMode="auto">
          <a:xfrm>
            <a:off x="3283974" y="4591122"/>
            <a:ext cx="5427406" cy="5391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线路特征数据与列车运行数据关联分析</a:t>
            </a:r>
          </a:p>
        </p:txBody>
      </p:sp>
      <p:sp>
        <p:nvSpPr>
          <p:cNvPr id="76" name="Rectangle 17"/>
          <p:cNvSpPr>
            <a:spLocks noChangeArrowheads="1"/>
          </p:cNvSpPr>
          <p:nvPr/>
        </p:nvSpPr>
        <p:spPr bwMode="auto">
          <a:xfrm>
            <a:off x="2669457" y="4591122"/>
            <a:ext cx="447369" cy="539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+mj-ea"/>
                <a:ea typeface="+mj-ea"/>
                <a:cs typeface="+mn-ea"/>
              </a:rPr>
              <a:t>5</a:t>
            </a:r>
            <a:endParaRPr lang="zh-CN" altLang="en-US" sz="2000" kern="0" dirty="0">
              <a:solidFill>
                <a:srgbClr val="FFFFFF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77" name="Rectangle 17"/>
          <p:cNvSpPr>
            <a:spLocks noChangeArrowheads="1"/>
          </p:cNvSpPr>
          <p:nvPr/>
        </p:nvSpPr>
        <p:spPr bwMode="auto">
          <a:xfrm>
            <a:off x="3283974" y="5480305"/>
            <a:ext cx="5427406" cy="5391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重点线路列车监控（西成客专长坡道专题）</a:t>
            </a:r>
          </a:p>
        </p:txBody>
      </p:sp>
      <p:sp>
        <p:nvSpPr>
          <p:cNvPr id="78" name="Rectangle 17"/>
          <p:cNvSpPr>
            <a:spLocks noChangeArrowheads="1"/>
          </p:cNvSpPr>
          <p:nvPr/>
        </p:nvSpPr>
        <p:spPr bwMode="auto">
          <a:xfrm>
            <a:off x="2669457" y="5480305"/>
            <a:ext cx="447369" cy="539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+mj-ea"/>
                <a:ea typeface="+mj-ea"/>
                <a:cs typeface="+mn-ea"/>
              </a:rPr>
              <a:t>6</a:t>
            </a:r>
            <a:endParaRPr lang="zh-CN" altLang="en-US" sz="2000" kern="0" dirty="0">
              <a:solidFill>
                <a:srgbClr val="FFFFFF"/>
              </a:solidFill>
              <a:latin typeface="+mj-ea"/>
              <a:ea typeface="+mj-ea"/>
              <a:cs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PHM</a:t>
            </a:r>
            <a:r>
              <a:rPr lang="zh-CN" altLang="en-US" dirty="0"/>
              <a:t>系统事件与线路特征数据关联分析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20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8" y="829539"/>
            <a:ext cx="8854922" cy="558747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3 PHM</a:t>
            </a:r>
            <a:r>
              <a:rPr lang="zh-CN" altLang="en-US" dirty="0">
                <a:sym typeface="+mn-ea"/>
              </a:rPr>
              <a:t>系统事件与线路特征数据关联分析</a:t>
            </a:r>
            <a:r>
              <a:rPr lang="en-US" altLang="zh-CN" dirty="0"/>
              <a:t>-</a:t>
            </a:r>
            <a:r>
              <a:rPr lang="zh-CN" altLang="en-US" dirty="0"/>
              <a:t>线网级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76910" y="865505"/>
            <a:ext cx="10702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其次，确定列号。线网级别查询</a:t>
            </a:r>
          </a:p>
        </p:txBody>
      </p:sp>
      <p:pic>
        <p:nvPicPr>
          <p:cNvPr id="9" name="图片 8" descr="6 线网级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" y="858520"/>
            <a:ext cx="10794365" cy="56197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 MRO</a:t>
            </a:r>
            <a:r>
              <a:rPr lang="zh-CN" altLang="en-US" dirty="0"/>
              <a:t>系统中故障与线路特征数据关联分析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22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65" y="986099"/>
            <a:ext cx="8346391" cy="527435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 MRO</a:t>
            </a:r>
            <a:r>
              <a:rPr lang="zh-CN" altLang="en-US" dirty="0"/>
              <a:t>故障与线路特征数据关联分析</a:t>
            </a:r>
            <a:r>
              <a:rPr lang="en-US" altLang="zh-CN" dirty="0"/>
              <a:t>-</a:t>
            </a:r>
            <a:r>
              <a:rPr lang="zh-CN" altLang="en-US" dirty="0"/>
              <a:t>热力图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23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29" y="865363"/>
            <a:ext cx="10353543" cy="5400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5 </a:t>
            </a:r>
            <a:r>
              <a:rPr lang="zh-CN" altLang="en-US" sz="2400" dirty="0"/>
              <a:t>轴承温度与线路特征数据关联分析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58" name="矩形 57"/>
          <p:cNvSpPr/>
          <p:nvPr/>
        </p:nvSpPr>
        <p:spPr bwMode="auto">
          <a:xfrm>
            <a:off x="523893" y="3285703"/>
            <a:ext cx="4059544" cy="20545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工务数据（道岔、桥梁、隧道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…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）</a:t>
            </a:r>
            <a:endParaRPr lang="en-US" altLang="zh-CN" sz="1600" dirty="0">
              <a:solidFill>
                <a:schemeClr val="tx1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天气数据（气温、湿度、风速、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pm2.5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）</a:t>
            </a:r>
            <a:endParaRPr lang="en-US" altLang="zh-CN" sz="1600" dirty="0">
              <a:solidFill>
                <a:schemeClr val="tx1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车辆状态数据（列号、轴温、速度、里程、</a:t>
            </a:r>
            <a:endParaRPr lang="en-US" altLang="zh-CN" sz="1600" dirty="0">
              <a:solidFill>
                <a:schemeClr val="tx1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                        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转速、载客量）</a:t>
            </a:r>
            <a:endParaRPr lang="en-US" altLang="zh-CN" sz="1600" dirty="0">
              <a:solidFill>
                <a:schemeClr val="tx1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线路定位基础数据</a:t>
            </a:r>
            <a:endParaRPr lang="en-US" altLang="zh-CN" sz="1600" dirty="0">
              <a:solidFill>
                <a:schemeClr val="tx1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b="1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……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24973" y="1360225"/>
            <a:ext cx="9488070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列车实际运行过程中，线路特征及外部自然环境与轴温有着很强的相关性，因此故障预测模型的建立必须充分地考虑到这些因素。构建基于列车运行环境和列车状的动态轴温阈值极为必要。</a:t>
            </a:r>
          </a:p>
        </p:txBody>
      </p:sp>
      <p:sp>
        <p:nvSpPr>
          <p:cNvPr id="24" name="矩形 23"/>
          <p:cNvSpPr/>
          <p:nvPr/>
        </p:nvSpPr>
        <p:spPr>
          <a:xfrm>
            <a:off x="523893" y="948806"/>
            <a:ext cx="60837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基于线路、天气、车辆状态的动态阈值轴温预判模型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5224043" y="3669174"/>
            <a:ext cx="1793656" cy="12875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跨专业、多维度</a:t>
            </a:r>
            <a:endParaRPr lang="en-US" altLang="zh-CN" sz="1600" dirty="0">
              <a:solidFill>
                <a:schemeClr val="tx1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数据融合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7658305" y="3756077"/>
            <a:ext cx="1793656" cy="105609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构建动态预警阈值</a:t>
            </a:r>
            <a:endParaRPr lang="en-US" altLang="zh-CN" sz="1600" dirty="0">
              <a:solidFill>
                <a:schemeClr val="tx1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预测模型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9987042" y="3756077"/>
            <a:ext cx="1793656" cy="105609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现有轴温预警模型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49" name="箭头: 右 48"/>
          <p:cNvSpPr/>
          <p:nvPr/>
        </p:nvSpPr>
        <p:spPr bwMode="auto">
          <a:xfrm>
            <a:off x="4744838" y="4106474"/>
            <a:ext cx="417473" cy="35529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50" name="箭头: 右 49"/>
          <p:cNvSpPr/>
          <p:nvPr/>
        </p:nvSpPr>
        <p:spPr bwMode="auto">
          <a:xfrm>
            <a:off x="7182028" y="4106473"/>
            <a:ext cx="417473" cy="35529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51" name="箭头: 右 50"/>
          <p:cNvSpPr/>
          <p:nvPr/>
        </p:nvSpPr>
        <p:spPr bwMode="auto">
          <a:xfrm>
            <a:off x="9510765" y="4059879"/>
            <a:ext cx="417473" cy="35529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25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73" y="1049539"/>
            <a:ext cx="8486775" cy="5324475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527049" y="191446"/>
            <a:ext cx="10144809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6" rIns="91432" bIns="45716" numCol="1" anchor="ctr" anchorCtr="0" compatLnSpc="1"/>
          <a:lstStyle/>
          <a:p>
            <a:r>
              <a:rPr lang="en-US" altLang="zh-CN" sz="2400" dirty="0"/>
              <a:t>5.1 </a:t>
            </a:r>
            <a:r>
              <a:rPr lang="zh-CN" altLang="en-US" sz="2400" dirty="0"/>
              <a:t>基于线路、天气、车辆状态的动态阈值轴温预判模型：</a:t>
            </a:r>
            <a:r>
              <a:rPr lang="zh-CN" altLang="en-US" sz="2400" dirty="0">
                <a:solidFill>
                  <a:srgbClr val="C00000"/>
                </a:solidFill>
              </a:rPr>
              <a:t>输出界面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5.2</a:t>
            </a:r>
            <a:r>
              <a:rPr lang="zh-CN" altLang="en-US" sz="2400" dirty="0"/>
              <a:t>基于天气、线路数据的线路上转向架蛇行失稳倾向预测建模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269824" y="779953"/>
            <a:ext cx="6220918" cy="869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结合车载失稳预警报警数据、线路特征数据对易出现蛇行失稳的路段进行识别，构建线路蛇行失稳诊模型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9" name="椭圆 38"/>
          <p:cNvSpPr/>
          <p:nvPr/>
        </p:nvSpPr>
        <p:spPr bwMode="auto">
          <a:xfrm>
            <a:off x="2743190" y="4160386"/>
            <a:ext cx="2039007" cy="116664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转向架失稳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40" name="矩形: 圆角 39"/>
          <p:cNvSpPr/>
          <p:nvPr/>
        </p:nvSpPr>
        <p:spPr bwMode="auto">
          <a:xfrm>
            <a:off x="1468628" y="2972840"/>
            <a:ext cx="1440000" cy="10389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速度、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车轮转速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、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空簧压力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、横向指标、垂向指标、纵向指标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41" name="矩形: 圆角 40"/>
          <p:cNvSpPr/>
          <p:nvPr/>
        </p:nvSpPr>
        <p:spPr bwMode="auto">
          <a:xfrm>
            <a:off x="549280" y="4225017"/>
            <a:ext cx="1443026" cy="10389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转弯半径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里程位置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公里标位置</a:t>
            </a:r>
            <a:endParaRPr lang="en-US" altLang="zh-CN" sz="1400" dirty="0">
              <a:solidFill>
                <a:schemeClr val="tx1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坡度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GPS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坐标</a:t>
            </a:r>
            <a:endParaRPr lang="en-US" altLang="zh-CN" sz="1400" dirty="0">
              <a:solidFill>
                <a:schemeClr val="tx1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42" name="矩形: 圆角 41"/>
          <p:cNvSpPr/>
          <p:nvPr/>
        </p:nvSpPr>
        <p:spPr bwMode="auto">
          <a:xfrm>
            <a:off x="1468628" y="5561152"/>
            <a:ext cx="1440000" cy="8634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风速</a:t>
            </a:r>
            <a:endParaRPr lang="en-US" altLang="zh-CN" sz="1400" dirty="0">
              <a:solidFill>
                <a:schemeClr val="tx1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天气状况</a:t>
            </a:r>
          </a:p>
        </p:txBody>
      </p:sp>
      <p:cxnSp>
        <p:nvCxnSpPr>
          <p:cNvPr id="46" name="连接符: 肘形 45"/>
          <p:cNvCxnSpPr>
            <a:stCxn id="40" idx="3"/>
            <a:endCxn id="39" idx="0"/>
          </p:cNvCxnSpPr>
          <p:nvPr/>
        </p:nvCxnSpPr>
        <p:spPr bwMode="auto">
          <a:xfrm>
            <a:off x="2908628" y="3492319"/>
            <a:ext cx="854066" cy="668067"/>
          </a:xfrm>
          <a:prstGeom prst="bentConnector2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5400000" scaled="1"/>
          </a:gradFill>
          <a:ln w="2540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连接符: 肘形 47"/>
          <p:cNvCxnSpPr>
            <a:stCxn id="41" idx="3"/>
            <a:endCxn id="39" idx="2"/>
          </p:cNvCxnSpPr>
          <p:nvPr/>
        </p:nvCxnSpPr>
        <p:spPr bwMode="auto">
          <a:xfrm flipV="1">
            <a:off x="1992306" y="4743710"/>
            <a:ext cx="750884" cy="786"/>
          </a:xfrm>
          <a:prstGeom prst="bentConnector3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5400000" scaled="1"/>
          </a:gradFill>
          <a:ln w="2540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连接符: 肘形 49"/>
          <p:cNvCxnSpPr>
            <a:stCxn id="42" idx="3"/>
            <a:endCxn id="39" idx="4"/>
          </p:cNvCxnSpPr>
          <p:nvPr/>
        </p:nvCxnSpPr>
        <p:spPr bwMode="auto">
          <a:xfrm flipV="1">
            <a:off x="2908628" y="5327034"/>
            <a:ext cx="854066" cy="665826"/>
          </a:xfrm>
          <a:prstGeom prst="bentConnector2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5400000" scaled="1"/>
          </a:gradFill>
          <a:ln w="2540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矩形: 圆角 54"/>
          <p:cNvSpPr/>
          <p:nvPr/>
        </p:nvSpPr>
        <p:spPr bwMode="auto">
          <a:xfrm>
            <a:off x="5307714" y="4325351"/>
            <a:ext cx="1865375" cy="863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标记转向架</a:t>
            </a:r>
            <a:endParaRPr lang="en-US" altLang="zh-CN" dirty="0">
              <a:solidFill>
                <a:schemeClr val="bg1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失稳时的特征量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56" name="矩形: 圆角 55"/>
          <p:cNvSpPr/>
          <p:nvPr/>
        </p:nvSpPr>
        <p:spPr bwMode="auto">
          <a:xfrm>
            <a:off x="8180704" y="4168456"/>
            <a:ext cx="3070026" cy="116664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线路转向架失稳倾向</a:t>
            </a:r>
            <a:endParaRPr lang="en-US" altLang="zh-CN" dirty="0">
              <a:solidFill>
                <a:schemeClr val="bg1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诊断和预测</a:t>
            </a:r>
            <a:endParaRPr lang="en-US" altLang="zh-CN" dirty="0">
              <a:solidFill>
                <a:schemeClr val="bg1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57" name="箭头: 右 56"/>
          <p:cNvSpPr/>
          <p:nvPr/>
        </p:nvSpPr>
        <p:spPr bwMode="auto">
          <a:xfrm>
            <a:off x="7238997" y="4562369"/>
            <a:ext cx="798786" cy="36000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cxnSp>
        <p:nvCxnSpPr>
          <p:cNvPr id="59" name="直接箭头连接符 58"/>
          <p:cNvCxnSpPr>
            <a:stCxn id="39" idx="6"/>
            <a:endCxn id="55" idx="1"/>
          </p:cNvCxnSpPr>
          <p:nvPr/>
        </p:nvCxnSpPr>
        <p:spPr bwMode="auto">
          <a:xfrm>
            <a:off x="4782197" y="4743710"/>
            <a:ext cx="525517" cy="13349"/>
          </a:xfrm>
          <a:prstGeom prst="straightConnector1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5400000" scaled="1"/>
          </a:gradFill>
          <a:ln w="25400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544" y="779953"/>
            <a:ext cx="5760000" cy="27279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588746" y="5335104"/>
            <a:ext cx="42250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转向架失稳</a:t>
            </a:r>
            <a:r>
              <a:rPr lang="en-US" altLang="zh-CN" dirty="0">
                <a:solidFill>
                  <a:schemeClr val="tx1"/>
                </a:solidFill>
              </a:rPr>
              <a:t>-1</a:t>
            </a:r>
            <a:r>
              <a:rPr lang="zh-CN" altLang="en-US" dirty="0">
                <a:solidFill>
                  <a:schemeClr val="tx1"/>
                </a:solidFill>
              </a:rPr>
              <a:t>轴限速   横向平稳性报警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转向架失稳</a:t>
            </a:r>
            <a:r>
              <a:rPr lang="en-US" altLang="zh-CN" dirty="0">
                <a:solidFill>
                  <a:schemeClr val="tx1"/>
                </a:solidFill>
              </a:rPr>
              <a:t>-2</a:t>
            </a:r>
            <a:r>
              <a:rPr lang="zh-CN" altLang="en-US" dirty="0">
                <a:solidFill>
                  <a:schemeClr val="tx1"/>
                </a:solidFill>
              </a:rPr>
              <a:t>轴限速   垂向平稳性报警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转向架失稳</a:t>
            </a:r>
            <a:r>
              <a:rPr lang="en-US" altLang="zh-CN" dirty="0">
                <a:solidFill>
                  <a:schemeClr val="tx1"/>
                </a:solidFill>
              </a:rPr>
              <a:t>-3</a:t>
            </a:r>
            <a:r>
              <a:rPr lang="zh-CN" altLang="en-US" dirty="0">
                <a:solidFill>
                  <a:schemeClr val="tx1"/>
                </a:solidFill>
              </a:rPr>
              <a:t>轴限速   纵向平稳性报警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转向架失稳</a:t>
            </a:r>
            <a:r>
              <a:rPr lang="en-US" altLang="zh-CN" dirty="0">
                <a:solidFill>
                  <a:schemeClr val="tx1"/>
                </a:solidFill>
              </a:rPr>
              <a:t>-4</a:t>
            </a:r>
            <a:r>
              <a:rPr lang="zh-CN" altLang="en-US" dirty="0">
                <a:solidFill>
                  <a:schemeClr val="tx1"/>
                </a:solidFill>
              </a:rPr>
              <a:t>轴限速</a:t>
            </a: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9824" y="1953114"/>
            <a:ext cx="5592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线路因素导致蛇行失稳的原因：轮对外缘与轨道间隙、轮对踏面锥度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转向架失稳路段诊断模型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27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288" y="1125845"/>
            <a:ext cx="7925345" cy="499486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5.3 </a:t>
            </a:r>
            <a:r>
              <a:rPr lang="zh-CN" altLang="en-US" sz="2400" dirty="0"/>
              <a:t>压中断与线路特征数据关联分析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49279" y="1042751"/>
            <a:ext cx="5356157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800000"/>
                </a:solidFill>
                <a:latin typeface="+mn-ea"/>
                <a:ea typeface="+mn-ea"/>
              </a:rPr>
              <a:t>构建线路原因导致的网压中断故障诊断模型</a:t>
            </a:r>
          </a:p>
        </p:txBody>
      </p:sp>
      <p:sp>
        <p:nvSpPr>
          <p:cNvPr id="2" name="矩形: 圆角 1"/>
          <p:cNvSpPr/>
          <p:nvPr/>
        </p:nvSpPr>
        <p:spPr bwMode="auto">
          <a:xfrm>
            <a:off x="486260" y="3747559"/>
            <a:ext cx="2405335" cy="175782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网压中断故障数据</a:t>
            </a:r>
            <a:endParaRPr lang="en-US" altLang="zh-CN" dirty="0">
              <a:solidFill>
                <a:schemeClr val="tx1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工务数据</a:t>
            </a:r>
            <a:endParaRPr lang="en-US" altLang="zh-CN" dirty="0">
              <a:solidFill>
                <a:schemeClr val="tx1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供电数据</a:t>
            </a:r>
            <a:endParaRPr lang="en-US" altLang="zh-CN" dirty="0">
              <a:solidFill>
                <a:schemeClr val="tx1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电务数据</a:t>
            </a:r>
            <a:endParaRPr lang="en-US" altLang="zh-CN" dirty="0">
              <a:solidFill>
                <a:schemeClr val="tx1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线路定位基础数据</a:t>
            </a:r>
          </a:p>
        </p:txBody>
      </p:sp>
      <p:sp>
        <p:nvSpPr>
          <p:cNvPr id="6" name="箭头: 右 5"/>
          <p:cNvSpPr/>
          <p:nvPr/>
        </p:nvSpPr>
        <p:spPr bwMode="auto">
          <a:xfrm>
            <a:off x="2962540" y="4461247"/>
            <a:ext cx="798786" cy="36000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9" name="矩形: 圆角 8"/>
          <p:cNvSpPr/>
          <p:nvPr/>
        </p:nvSpPr>
        <p:spPr bwMode="auto">
          <a:xfrm>
            <a:off x="3761326" y="4159907"/>
            <a:ext cx="2144110" cy="93313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多维度数据融合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线路数据数值化</a:t>
            </a:r>
          </a:p>
        </p:txBody>
      </p:sp>
      <p:sp>
        <p:nvSpPr>
          <p:cNvPr id="10" name="箭头: 右 9"/>
          <p:cNvSpPr/>
          <p:nvPr/>
        </p:nvSpPr>
        <p:spPr bwMode="auto">
          <a:xfrm>
            <a:off x="5976381" y="4465948"/>
            <a:ext cx="417473" cy="35529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11" name="矩形: 圆角 10"/>
          <p:cNvSpPr/>
          <p:nvPr/>
        </p:nvSpPr>
        <p:spPr bwMode="auto">
          <a:xfrm>
            <a:off x="6464800" y="4159907"/>
            <a:ext cx="2215368" cy="93313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线路原因导致的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网压中断故障诊断</a:t>
            </a:r>
          </a:p>
        </p:txBody>
      </p:sp>
      <p:sp>
        <p:nvSpPr>
          <p:cNvPr id="12" name="箭头: 右 11"/>
          <p:cNvSpPr/>
          <p:nvPr/>
        </p:nvSpPr>
        <p:spPr bwMode="auto">
          <a:xfrm>
            <a:off x="8751112" y="4461247"/>
            <a:ext cx="381313" cy="36000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13" name="矩形: 圆角 12"/>
          <p:cNvSpPr/>
          <p:nvPr/>
        </p:nvSpPr>
        <p:spPr bwMode="auto">
          <a:xfrm>
            <a:off x="9132425" y="4159907"/>
            <a:ext cx="2835797" cy="93313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发生网压中断的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高可疑位置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24973" y="1876143"/>
            <a:ext cx="10298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线路因素：（道岔、轨道、将触网高度等导致的）弓网分离、网压频率异常、网压超过</a:t>
            </a:r>
            <a:r>
              <a:rPr lang="en-US" altLang="zh-CN" sz="2400" dirty="0">
                <a:solidFill>
                  <a:schemeClr val="tx1"/>
                </a:solidFill>
              </a:rPr>
              <a:t>32KV</a:t>
            </a:r>
            <a:r>
              <a:rPr lang="zh-CN" altLang="en-US" sz="2400" dirty="0">
                <a:solidFill>
                  <a:schemeClr val="tx1"/>
                </a:solidFill>
              </a:rPr>
              <a:t>、网压过高、网压过低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24973" y="2740518"/>
            <a:ext cx="10298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车辆因素：网压传感器异常、生弓高度不够、模拟采样板异样</a:t>
            </a: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接触网网压中断故障位置诊断模型：</a:t>
            </a:r>
            <a:r>
              <a:rPr lang="zh-CN" altLang="en-US" dirty="0">
                <a:solidFill>
                  <a:schemeClr val="accent1"/>
                </a:solidFill>
              </a:rPr>
              <a:t>输出界面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29</a:t>
            </a:fld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72" y="886382"/>
            <a:ext cx="9977377" cy="547379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线路、交路、开行、天气数据与列车运行数据集成与存储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553" y="4027300"/>
            <a:ext cx="1257300" cy="647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554" y="4887590"/>
            <a:ext cx="1764000" cy="427790"/>
          </a:xfrm>
          <a:prstGeom prst="rect">
            <a:avLst/>
          </a:prstGeom>
        </p:spPr>
      </p:pic>
      <p:cxnSp>
        <p:nvCxnSpPr>
          <p:cNvPr id="13" name="直接箭头连接符 12"/>
          <p:cNvCxnSpPr>
            <a:stCxn id="11" idx="3"/>
            <a:endCxn id="14" idx="1"/>
          </p:cNvCxnSpPr>
          <p:nvPr/>
        </p:nvCxnSpPr>
        <p:spPr bwMode="auto">
          <a:xfrm>
            <a:off x="2639853" y="4351150"/>
            <a:ext cx="1440615" cy="657938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: 圆角 27"/>
          <p:cNvSpPr/>
          <p:nvPr/>
        </p:nvSpPr>
        <p:spPr bwMode="auto">
          <a:xfrm>
            <a:off x="4080468" y="4675000"/>
            <a:ext cx="2030509" cy="66817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/>
              <a:t>网络爬虫</a:t>
            </a:r>
            <a:r>
              <a:rPr lang="en-US" altLang="zh-CN" b="1" dirty="0"/>
              <a:t>/</a:t>
            </a:r>
            <a:r>
              <a:rPr lang="zh-CN" altLang="en-US" b="1" dirty="0"/>
              <a:t>接口程序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cxnSp>
        <p:nvCxnSpPr>
          <p:cNvPr id="15" name="直接箭头连接符 14"/>
          <p:cNvCxnSpPr>
            <a:stCxn id="14" idx="3"/>
          </p:cNvCxnSpPr>
          <p:nvPr/>
        </p:nvCxnSpPr>
        <p:spPr bwMode="auto">
          <a:xfrm flipV="1">
            <a:off x="6110977" y="4998830"/>
            <a:ext cx="1749492" cy="10258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2" idx="3"/>
            <a:endCxn id="14" idx="1"/>
          </p:cNvCxnSpPr>
          <p:nvPr/>
        </p:nvCxnSpPr>
        <p:spPr bwMode="auto">
          <a:xfrm flipV="1">
            <a:off x="3146554" y="5009088"/>
            <a:ext cx="933914" cy="92397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8" idx="3"/>
            <a:endCxn id="14" idx="1"/>
          </p:cNvCxnSpPr>
          <p:nvPr/>
        </p:nvCxnSpPr>
        <p:spPr bwMode="auto">
          <a:xfrm flipV="1">
            <a:off x="2998052" y="5009088"/>
            <a:ext cx="1082416" cy="78222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77" y="5557950"/>
            <a:ext cx="1628775" cy="466725"/>
          </a:xfrm>
          <a:prstGeom prst="rect">
            <a:avLst/>
          </a:prstGeom>
        </p:spPr>
      </p:pic>
      <p:sp>
        <p:nvSpPr>
          <p:cNvPr id="19" name="流程图: 磁盘 18"/>
          <p:cNvSpPr/>
          <p:nvPr/>
        </p:nvSpPr>
        <p:spPr bwMode="auto">
          <a:xfrm>
            <a:off x="7688021" y="3429000"/>
            <a:ext cx="1485466" cy="692092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kern="0" dirty="0">
                <a:solidFill>
                  <a:schemeClr val="tx1"/>
                </a:solidFill>
                <a:latin typeface="黑体" panose="02010609060101010101" pitchFamily="49" charset="-122"/>
                <a:cs typeface="Arial" panose="020B0604020202090204" pitchFamily="34" charset="0"/>
              </a:rPr>
              <a:t>ODS</a:t>
            </a:r>
            <a:r>
              <a:rPr lang="zh-CN" altLang="en-US" kern="0" dirty="0">
                <a:solidFill>
                  <a:schemeClr val="tx1"/>
                </a:solidFill>
                <a:latin typeface="黑体" panose="02010609060101010101" pitchFamily="49" charset="-122"/>
                <a:cs typeface="Arial" panose="020B0604020202090204" pitchFamily="34" charset="0"/>
              </a:rPr>
              <a:t>层数据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20" name="矩形: 圆角 27"/>
          <p:cNvSpPr/>
          <p:nvPr/>
        </p:nvSpPr>
        <p:spPr bwMode="auto">
          <a:xfrm>
            <a:off x="4375436" y="3509329"/>
            <a:ext cx="1130250" cy="47292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/>
              <a:t>ETL</a:t>
            </a:r>
            <a:r>
              <a:rPr lang="zh-CN" altLang="en-US" b="1" dirty="0"/>
              <a:t>程序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cxnSp>
        <p:nvCxnSpPr>
          <p:cNvPr id="21" name="直接箭头连接符 20"/>
          <p:cNvCxnSpPr>
            <a:stCxn id="22" idx="3"/>
            <a:endCxn id="23" idx="1"/>
          </p:cNvCxnSpPr>
          <p:nvPr/>
        </p:nvCxnSpPr>
        <p:spPr bwMode="auto">
          <a:xfrm>
            <a:off x="2957693" y="2000018"/>
            <a:ext cx="1122775" cy="649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501" y="1562317"/>
            <a:ext cx="1589192" cy="875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矩形: 圆角 27"/>
          <p:cNvSpPr/>
          <p:nvPr/>
        </p:nvSpPr>
        <p:spPr bwMode="auto">
          <a:xfrm>
            <a:off x="4080468" y="1672426"/>
            <a:ext cx="1425218" cy="668176"/>
          </a:xfrm>
          <a:prstGeom prst="roundRect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/>
              <a:t>MRO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26" name="矩形: 圆角 27"/>
          <p:cNvSpPr/>
          <p:nvPr/>
        </p:nvSpPr>
        <p:spPr bwMode="auto">
          <a:xfrm>
            <a:off x="3264776" y="2543763"/>
            <a:ext cx="1425218" cy="397416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开行数据</a:t>
            </a:r>
          </a:p>
        </p:txBody>
      </p:sp>
      <p:sp>
        <p:nvSpPr>
          <p:cNvPr id="27" name="矩形: 圆角 27"/>
          <p:cNvSpPr/>
          <p:nvPr/>
        </p:nvSpPr>
        <p:spPr bwMode="auto">
          <a:xfrm>
            <a:off x="5219202" y="2538161"/>
            <a:ext cx="1425218" cy="39741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/>
              <a:t>交路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数据</a:t>
            </a:r>
          </a:p>
        </p:txBody>
      </p:sp>
      <p:sp>
        <p:nvSpPr>
          <p:cNvPr id="28" name="流程图: 磁盘 27"/>
          <p:cNvSpPr/>
          <p:nvPr/>
        </p:nvSpPr>
        <p:spPr bwMode="auto">
          <a:xfrm>
            <a:off x="7688021" y="2438922"/>
            <a:ext cx="1485466" cy="692092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kern="0" dirty="0">
                <a:solidFill>
                  <a:schemeClr val="tx1"/>
                </a:solidFill>
                <a:latin typeface="黑体" panose="02010609060101010101" pitchFamily="49" charset="-122"/>
                <a:cs typeface="Arial" panose="020B0604020202090204" pitchFamily="34" charset="0"/>
              </a:rPr>
              <a:t>DW</a:t>
            </a:r>
            <a:r>
              <a:rPr lang="zh-CN" altLang="en-US" kern="0" dirty="0">
                <a:solidFill>
                  <a:schemeClr val="tx1"/>
                </a:solidFill>
                <a:latin typeface="黑体" panose="02010609060101010101" pitchFamily="49" charset="-122"/>
                <a:cs typeface="Arial" panose="020B0604020202090204" pitchFamily="34" charset="0"/>
              </a:rPr>
              <a:t>层数据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29" name="流程图: 磁盘 28"/>
          <p:cNvSpPr/>
          <p:nvPr/>
        </p:nvSpPr>
        <p:spPr bwMode="auto">
          <a:xfrm>
            <a:off x="7688021" y="1587476"/>
            <a:ext cx="1485466" cy="692092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kern="0" dirty="0">
                <a:solidFill>
                  <a:schemeClr val="tx1"/>
                </a:solidFill>
                <a:latin typeface="黑体" panose="02010609060101010101" pitchFamily="49" charset="-122"/>
                <a:cs typeface="Arial" panose="020B0604020202090204" pitchFamily="34" charset="0"/>
              </a:rPr>
              <a:t>DM</a:t>
            </a:r>
            <a:r>
              <a:rPr lang="zh-CN" altLang="en-US" kern="0" dirty="0">
                <a:solidFill>
                  <a:schemeClr val="tx1"/>
                </a:solidFill>
                <a:latin typeface="黑体" panose="02010609060101010101" pitchFamily="49" charset="-122"/>
                <a:cs typeface="Arial" panose="020B0604020202090204" pitchFamily="34" charset="0"/>
              </a:rPr>
              <a:t>层数据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cs typeface="Arial" panose="020B0604020202090204" pitchFamily="34" charset="0"/>
            </a:endParaRPr>
          </a:p>
        </p:txBody>
      </p:sp>
      <p:cxnSp>
        <p:nvCxnSpPr>
          <p:cNvPr id="33" name="直接箭头连接符 32"/>
          <p:cNvCxnSpPr>
            <a:stCxn id="23" idx="2"/>
            <a:endCxn id="26" idx="0"/>
          </p:cNvCxnSpPr>
          <p:nvPr/>
        </p:nvCxnSpPr>
        <p:spPr bwMode="auto">
          <a:xfrm flipH="1">
            <a:off x="3977385" y="2340602"/>
            <a:ext cx="815692" cy="20316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3" idx="2"/>
            <a:endCxn id="27" idx="0"/>
          </p:cNvCxnSpPr>
          <p:nvPr/>
        </p:nvCxnSpPr>
        <p:spPr bwMode="auto">
          <a:xfrm>
            <a:off x="4793077" y="2340602"/>
            <a:ext cx="1138734" cy="197559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6" idx="2"/>
            <a:endCxn id="20" idx="0"/>
          </p:cNvCxnSpPr>
          <p:nvPr/>
        </p:nvCxnSpPr>
        <p:spPr bwMode="auto">
          <a:xfrm>
            <a:off x="3977385" y="2941179"/>
            <a:ext cx="963176" cy="5681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7" idx="2"/>
            <a:endCxn id="20" idx="0"/>
          </p:cNvCxnSpPr>
          <p:nvPr/>
        </p:nvCxnSpPr>
        <p:spPr bwMode="auto">
          <a:xfrm flipH="1">
            <a:off x="4940561" y="2935578"/>
            <a:ext cx="991250" cy="57375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20" idx="3"/>
            <a:endCxn id="19" idx="2"/>
          </p:cNvCxnSpPr>
          <p:nvPr/>
        </p:nvCxnSpPr>
        <p:spPr bwMode="auto">
          <a:xfrm>
            <a:off x="5505686" y="3745791"/>
            <a:ext cx="2182335" cy="2925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连接符: 肘形 42"/>
          <p:cNvCxnSpPr>
            <a:stCxn id="14" idx="3"/>
            <a:endCxn id="19" idx="3"/>
          </p:cNvCxnSpPr>
          <p:nvPr/>
        </p:nvCxnSpPr>
        <p:spPr bwMode="auto">
          <a:xfrm flipV="1">
            <a:off x="6110977" y="4121092"/>
            <a:ext cx="2319777" cy="887996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矩形: 圆角 27"/>
          <p:cNvSpPr/>
          <p:nvPr/>
        </p:nvSpPr>
        <p:spPr bwMode="auto">
          <a:xfrm>
            <a:off x="9797282" y="2548506"/>
            <a:ext cx="816820" cy="47292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 b="1" dirty="0">
                <a:latin typeface="+mj-ea"/>
                <a:ea typeface="+mj-ea"/>
              </a:rPr>
              <a:t>数据融合</a:t>
            </a:r>
            <a:endParaRPr lang="en-US" altLang="zh-CN" sz="1400" b="1" dirty="0">
              <a:latin typeface="+mj-ea"/>
              <a:ea typeface="+mj-ea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 b="1" dirty="0">
                <a:latin typeface="+mj-ea"/>
                <a:ea typeface="+mj-ea"/>
              </a:rPr>
              <a:t>程序</a:t>
            </a:r>
            <a:endParaRPr lang="en-US" altLang="zh-CN" sz="1400" b="1" dirty="0">
              <a:latin typeface="+mj-ea"/>
              <a:ea typeface="+mj-ea"/>
            </a:endParaRPr>
          </a:p>
        </p:txBody>
      </p:sp>
      <p:cxnSp>
        <p:nvCxnSpPr>
          <p:cNvPr id="82" name="连接符: 肘形 81"/>
          <p:cNvCxnSpPr>
            <a:stCxn id="19" idx="4"/>
            <a:endCxn id="80" idx="2"/>
          </p:cNvCxnSpPr>
          <p:nvPr/>
        </p:nvCxnSpPr>
        <p:spPr bwMode="auto">
          <a:xfrm flipV="1">
            <a:off x="9173487" y="3021429"/>
            <a:ext cx="1032205" cy="753617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80" idx="1"/>
            <a:endCxn id="28" idx="4"/>
          </p:cNvCxnSpPr>
          <p:nvPr/>
        </p:nvCxnSpPr>
        <p:spPr bwMode="auto">
          <a:xfrm flipH="1">
            <a:off x="9173487" y="2784968"/>
            <a:ext cx="623795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连接符: 肘形 90"/>
          <p:cNvCxnSpPr>
            <a:stCxn id="80" idx="0"/>
            <a:endCxn id="29" idx="4"/>
          </p:cNvCxnSpPr>
          <p:nvPr/>
        </p:nvCxnSpPr>
        <p:spPr bwMode="auto">
          <a:xfrm rot="16200000" flipV="1">
            <a:off x="9382098" y="1724911"/>
            <a:ext cx="614984" cy="1032205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 bwMode="auto">
          <a:xfrm>
            <a:off x="7322143" y="1014001"/>
            <a:ext cx="2230003" cy="3660999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7511249" y="107278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大数据平台</a:t>
            </a:r>
          </a:p>
        </p:txBody>
      </p:sp>
      <p:sp>
        <p:nvSpPr>
          <p:cNvPr id="94" name="矩形: 圆角 27"/>
          <p:cNvSpPr/>
          <p:nvPr/>
        </p:nvSpPr>
        <p:spPr bwMode="auto">
          <a:xfrm>
            <a:off x="6435251" y="5485443"/>
            <a:ext cx="1425218" cy="85764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工务数据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/>
              <a:t>电务数据</a:t>
            </a:r>
            <a:endParaRPr lang="en-US" altLang="zh-CN" b="1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信号数据</a:t>
            </a:r>
          </a:p>
        </p:txBody>
      </p:sp>
      <p:sp>
        <p:nvSpPr>
          <p:cNvPr id="95" name="矩形: 圆角 27"/>
          <p:cNvSpPr/>
          <p:nvPr/>
        </p:nvSpPr>
        <p:spPr bwMode="auto">
          <a:xfrm>
            <a:off x="8437143" y="5677802"/>
            <a:ext cx="1975218" cy="47292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/>
              <a:t>线路数据导入程序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cxnSp>
        <p:nvCxnSpPr>
          <p:cNvPr id="97" name="直接箭头连接符 96"/>
          <p:cNvCxnSpPr>
            <a:stCxn id="94" idx="3"/>
            <a:endCxn id="95" idx="1"/>
          </p:cNvCxnSpPr>
          <p:nvPr/>
        </p:nvCxnSpPr>
        <p:spPr bwMode="auto">
          <a:xfrm flipV="1">
            <a:off x="7860469" y="5914264"/>
            <a:ext cx="576674" cy="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连接符: 肘形 98"/>
          <p:cNvCxnSpPr>
            <a:stCxn id="95" idx="0"/>
            <a:endCxn id="19" idx="3"/>
          </p:cNvCxnSpPr>
          <p:nvPr/>
        </p:nvCxnSpPr>
        <p:spPr bwMode="auto">
          <a:xfrm rot="16200000" flipV="1">
            <a:off x="8149398" y="4402448"/>
            <a:ext cx="1556710" cy="993998"/>
          </a:xfrm>
          <a:prstGeom prst="bentConnector3">
            <a:avLst>
              <a:gd name="adj1" fmla="val 44316"/>
            </a:avLst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矩形: 圆角 27"/>
          <p:cNvSpPr/>
          <p:nvPr/>
        </p:nvSpPr>
        <p:spPr bwMode="auto">
          <a:xfrm>
            <a:off x="10859238" y="2548506"/>
            <a:ext cx="978801" cy="47292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200" b="1" dirty="0">
                <a:latin typeface="+mn-ea"/>
                <a:ea typeface="+mn-ea"/>
              </a:rPr>
              <a:t>线路定位数据</a:t>
            </a:r>
            <a:endParaRPr lang="en-US" altLang="zh-CN" sz="1200" b="1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200" b="1" dirty="0">
                <a:latin typeface="+mn-ea"/>
                <a:ea typeface="+mn-ea"/>
              </a:rPr>
              <a:t>处理程序</a:t>
            </a:r>
            <a:endParaRPr kumimoji="0" lang="zh-CN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ea"/>
              <a:ea typeface="+mn-ea"/>
            </a:endParaRPr>
          </a:p>
        </p:txBody>
      </p:sp>
      <p:cxnSp>
        <p:nvCxnSpPr>
          <p:cNvPr id="127" name="连接符: 肘形 126"/>
          <p:cNvCxnSpPr>
            <a:stCxn id="19" idx="4"/>
            <a:endCxn id="107" idx="2"/>
          </p:cNvCxnSpPr>
          <p:nvPr/>
        </p:nvCxnSpPr>
        <p:spPr bwMode="auto">
          <a:xfrm flipV="1">
            <a:off x="9173487" y="3021429"/>
            <a:ext cx="2175152" cy="753617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stCxn id="80" idx="3"/>
            <a:endCxn id="107" idx="1"/>
          </p:cNvCxnSpPr>
          <p:nvPr/>
        </p:nvCxnSpPr>
        <p:spPr bwMode="auto">
          <a:xfrm>
            <a:off x="10614102" y="2784968"/>
            <a:ext cx="245136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non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 </a:t>
            </a:r>
            <a:r>
              <a:rPr lang="zh-CN" altLang="en-US" dirty="0"/>
              <a:t>重点线路监控</a:t>
            </a:r>
            <a:r>
              <a:rPr lang="en-US" altLang="zh-CN" dirty="0"/>
              <a:t>-</a:t>
            </a:r>
            <a:r>
              <a:rPr dirty="0"/>
              <a:t>线路区间内多车辆监控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76910" y="865505"/>
            <a:ext cx="10987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）确定线路区间。方法：通过地图缩放或点选线路图标和行别方式确定线路区间；图标包括：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站点、道岔、过分相、隧道、桥梁等。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图片 9" descr="站点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1510030"/>
            <a:ext cx="11137265" cy="49434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6.1 </a:t>
            </a:r>
            <a:r>
              <a:rPr lang="zh-CN" altLang="en-US" dirty="0"/>
              <a:t>重点线路监控</a:t>
            </a:r>
            <a:r>
              <a:rPr lang="en-US" altLang="zh-CN" dirty="0"/>
              <a:t>-</a:t>
            </a:r>
            <a:r>
              <a:rPr dirty="0"/>
              <a:t>线路特征选择</a:t>
            </a:r>
            <a:r>
              <a:rPr lang="zh-CN" dirty="0"/>
              <a:t>图形化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76910" y="865505"/>
            <a:ext cx="10702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）确定列车号。通过点选地图中图标区间内列车号或点选列号下拉框，进行列号选择；</a:t>
            </a:r>
          </a:p>
        </p:txBody>
      </p:sp>
      <p:pic>
        <p:nvPicPr>
          <p:cNvPr id="2" name="图片 1" descr="2 列号选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1233805"/>
            <a:ext cx="11115675" cy="52444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6.1 </a:t>
            </a:r>
            <a:r>
              <a:rPr lang="zh-CN" altLang="en-US" dirty="0"/>
              <a:t>重点线路监控</a:t>
            </a:r>
            <a:r>
              <a:rPr lang="en-US" altLang="zh-CN" dirty="0"/>
              <a:t>-</a:t>
            </a:r>
            <a:r>
              <a:rPr dirty="0"/>
              <a:t>线路区间内多车辆监控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76910" y="865505"/>
            <a:ext cx="10702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）确定参数列表；</a:t>
            </a:r>
          </a:p>
        </p:txBody>
      </p:sp>
      <p:pic>
        <p:nvPicPr>
          <p:cNvPr id="6" name="图片 5" descr="3 参数看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15" y="1233805"/>
            <a:ext cx="11138535" cy="52444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6.1 </a:t>
            </a:r>
            <a:r>
              <a:rPr lang="zh-CN" altLang="en-US" dirty="0"/>
              <a:t>重点线路监控</a:t>
            </a:r>
            <a:r>
              <a:rPr lang="en-US" altLang="zh-CN" dirty="0"/>
              <a:t>-</a:t>
            </a:r>
            <a:r>
              <a:rPr dirty="0"/>
              <a:t>线路区间内多车辆监控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76910" y="865505"/>
            <a:ext cx="10702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）大地图显示线路特征，图表部分可单页面显示，以便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图形化查询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线路上各类特征图标。</a:t>
            </a:r>
          </a:p>
        </p:txBody>
      </p:sp>
      <p:pic>
        <p:nvPicPr>
          <p:cNvPr id="2" name="图片 1" descr="5 参数绘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1233805"/>
            <a:ext cx="11115675" cy="52438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6.2 </a:t>
            </a:r>
            <a:r>
              <a:rPr lang="zh-CN" altLang="en-US" dirty="0"/>
              <a:t>重点线路监控</a:t>
            </a:r>
            <a:r>
              <a:rPr lang="en-US" altLang="zh-CN" dirty="0"/>
              <a:t>-</a:t>
            </a:r>
            <a:r>
              <a:rPr dirty="0"/>
              <a:t>天气区间内多车辆监控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76910" y="865505"/>
            <a:ext cx="109886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）输入日期、天气类型和行别，确定天气区间；同类天气多线路，通过地图缩放进行线路确定。</a:t>
            </a:r>
          </a:p>
          <a:p>
            <a:pPr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最近时间：选择当日正常显示；若选择历史时间此处呈现灰色不可点选，历史时间默认为一日内出现的天气状况即显示。</a:t>
            </a:r>
          </a:p>
        </p:txBody>
      </p:sp>
      <p:pic>
        <p:nvPicPr>
          <p:cNvPr id="2" name="图片 1" descr="1 天气类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787525"/>
            <a:ext cx="11116310" cy="46907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6.2 </a:t>
            </a:r>
            <a:r>
              <a:rPr lang="zh-CN" altLang="en-US" dirty="0"/>
              <a:t>重点线路监控</a:t>
            </a:r>
            <a:r>
              <a:rPr lang="en-US" altLang="zh-CN" dirty="0"/>
              <a:t>-</a:t>
            </a:r>
            <a:r>
              <a:rPr dirty="0"/>
              <a:t>天气区间内多车辆监控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35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76910" y="865505"/>
            <a:ext cx="10988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）选择列号；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通过点选地图中图标区间内列车号或点选列号下拉框，进行列号选择；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 descr="2 列号选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1210310"/>
            <a:ext cx="11116310" cy="52438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6.2 </a:t>
            </a:r>
            <a:r>
              <a:rPr lang="zh-CN" altLang="en-US" dirty="0"/>
              <a:t>重点线路监控</a:t>
            </a:r>
            <a:r>
              <a:rPr lang="en-US" altLang="zh-CN" dirty="0"/>
              <a:t>-</a:t>
            </a:r>
            <a:r>
              <a:rPr dirty="0"/>
              <a:t>天气区间内多车辆监控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36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76910" y="865505"/>
            <a:ext cx="5737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）选择状态参数及时间区段；</a:t>
            </a:r>
          </a:p>
        </p:txBody>
      </p:sp>
      <p:pic>
        <p:nvPicPr>
          <p:cNvPr id="2" name="图片 1" descr="3 参数看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" y="1233805"/>
            <a:ext cx="11115675" cy="52444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6.2 </a:t>
            </a:r>
            <a:r>
              <a:rPr lang="zh-CN" altLang="en-US" dirty="0"/>
              <a:t>重点线路监控</a:t>
            </a:r>
            <a:r>
              <a:rPr lang="en-US" altLang="zh-CN" dirty="0"/>
              <a:t>-</a:t>
            </a:r>
            <a:r>
              <a:rPr dirty="0"/>
              <a:t>天气区间内多车辆监控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37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76910" y="865505"/>
            <a:ext cx="10987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）点选绘制图形，完成图形绘制。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图表部分可单页面显示，大地图显示线路特征。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 descr="4 状态参数绘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" y="1233805"/>
            <a:ext cx="11115675" cy="52444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感谢观看！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线路、交路、开行、天气数据与列车运行数据集成与存储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553" y="4027300"/>
            <a:ext cx="1257300" cy="647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554" y="4887590"/>
            <a:ext cx="1764000" cy="427790"/>
          </a:xfrm>
          <a:prstGeom prst="rect">
            <a:avLst/>
          </a:prstGeom>
        </p:spPr>
      </p:pic>
      <p:cxnSp>
        <p:nvCxnSpPr>
          <p:cNvPr id="13" name="直接箭头连接符 12"/>
          <p:cNvCxnSpPr>
            <a:stCxn id="11" idx="3"/>
            <a:endCxn id="14" idx="1"/>
          </p:cNvCxnSpPr>
          <p:nvPr/>
        </p:nvCxnSpPr>
        <p:spPr bwMode="auto">
          <a:xfrm>
            <a:off x="2639853" y="4351150"/>
            <a:ext cx="1440615" cy="657938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: 圆角 27"/>
          <p:cNvSpPr/>
          <p:nvPr/>
        </p:nvSpPr>
        <p:spPr bwMode="auto">
          <a:xfrm>
            <a:off x="4080468" y="4675000"/>
            <a:ext cx="2030509" cy="66817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/>
              <a:t>网络爬虫</a:t>
            </a:r>
            <a:r>
              <a:rPr lang="en-US" altLang="zh-CN" b="1" dirty="0"/>
              <a:t>/</a:t>
            </a:r>
            <a:r>
              <a:rPr lang="zh-CN" altLang="en-US" b="1" dirty="0"/>
              <a:t>接口程序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cxnSp>
        <p:nvCxnSpPr>
          <p:cNvPr id="15" name="直接箭头连接符 14"/>
          <p:cNvCxnSpPr>
            <a:stCxn id="14" idx="3"/>
          </p:cNvCxnSpPr>
          <p:nvPr/>
        </p:nvCxnSpPr>
        <p:spPr bwMode="auto">
          <a:xfrm flipV="1">
            <a:off x="6110977" y="4998830"/>
            <a:ext cx="1749492" cy="10258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2" idx="3"/>
            <a:endCxn id="14" idx="1"/>
          </p:cNvCxnSpPr>
          <p:nvPr/>
        </p:nvCxnSpPr>
        <p:spPr bwMode="auto">
          <a:xfrm flipV="1">
            <a:off x="3146554" y="5009088"/>
            <a:ext cx="933914" cy="92397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8" idx="3"/>
            <a:endCxn id="14" idx="1"/>
          </p:cNvCxnSpPr>
          <p:nvPr/>
        </p:nvCxnSpPr>
        <p:spPr bwMode="auto">
          <a:xfrm flipV="1">
            <a:off x="2998052" y="5009088"/>
            <a:ext cx="1082416" cy="78222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77" y="5557950"/>
            <a:ext cx="1628775" cy="466725"/>
          </a:xfrm>
          <a:prstGeom prst="rect">
            <a:avLst/>
          </a:prstGeom>
        </p:spPr>
      </p:pic>
      <p:sp>
        <p:nvSpPr>
          <p:cNvPr id="19" name="流程图: 磁盘 18"/>
          <p:cNvSpPr/>
          <p:nvPr/>
        </p:nvSpPr>
        <p:spPr bwMode="auto">
          <a:xfrm>
            <a:off x="7688021" y="3429000"/>
            <a:ext cx="1485466" cy="692092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kern="0" dirty="0">
                <a:solidFill>
                  <a:schemeClr val="tx1"/>
                </a:solidFill>
                <a:latin typeface="黑体" panose="02010609060101010101" pitchFamily="49" charset="-122"/>
                <a:cs typeface="Arial" panose="020B0604020202090204" pitchFamily="34" charset="0"/>
              </a:rPr>
              <a:t>ODS</a:t>
            </a:r>
            <a:r>
              <a:rPr lang="zh-CN" altLang="en-US" kern="0" dirty="0">
                <a:solidFill>
                  <a:schemeClr val="tx1"/>
                </a:solidFill>
                <a:latin typeface="黑体" panose="02010609060101010101" pitchFamily="49" charset="-122"/>
                <a:cs typeface="Arial" panose="020B0604020202090204" pitchFamily="34" charset="0"/>
              </a:rPr>
              <a:t>层数据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20" name="矩形: 圆角 27"/>
          <p:cNvSpPr/>
          <p:nvPr/>
        </p:nvSpPr>
        <p:spPr bwMode="auto">
          <a:xfrm>
            <a:off x="4375436" y="3509329"/>
            <a:ext cx="1130250" cy="47292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/>
              <a:t>ETL</a:t>
            </a:r>
            <a:r>
              <a:rPr lang="zh-CN" altLang="en-US" b="1" dirty="0"/>
              <a:t>程序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cxnSp>
        <p:nvCxnSpPr>
          <p:cNvPr id="21" name="直接箭头连接符 20"/>
          <p:cNvCxnSpPr>
            <a:stCxn id="22" idx="3"/>
            <a:endCxn id="23" idx="1"/>
          </p:cNvCxnSpPr>
          <p:nvPr/>
        </p:nvCxnSpPr>
        <p:spPr bwMode="auto">
          <a:xfrm>
            <a:off x="2957693" y="2000018"/>
            <a:ext cx="1122775" cy="649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501" y="1562317"/>
            <a:ext cx="1589192" cy="875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矩形: 圆角 27"/>
          <p:cNvSpPr/>
          <p:nvPr/>
        </p:nvSpPr>
        <p:spPr bwMode="auto">
          <a:xfrm>
            <a:off x="4080468" y="1672426"/>
            <a:ext cx="1425218" cy="668176"/>
          </a:xfrm>
          <a:prstGeom prst="roundRect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/>
              <a:t>MRO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26" name="矩形: 圆角 27"/>
          <p:cNvSpPr/>
          <p:nvPr/>
        </p:nvSpPr>
        <p:spPr bwMode="auto">
          <a:xfrm>
            <a:off x="3264776" y="2543763"/>
            <a:ext cx="1425218" cy="397416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开行数据</a:t>
            </a:r>
          </a:p>
        </p:txBody>
      </p:sp>
      <p:sp>
        <p:nvSpPr>
          <p:cNvPr id="27" name="矩形: 圆角 27"/>
          <p:cNvSpPr/>
          <p:nvPr/>
        </p:nvSpPr>
        <p:spPr bwMode="auto">
          <a:xfrm>
            <a:off x="5219202" y="2538161"/>
            <a:ext cx="1425218" cy="39741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/>
              <a:t>交路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数据</a:t>
            </a:r>
          </a:p>
        </p:txBody>
      </p:sp>
      <p:sp>
        <p:nvSpPr>
          <p:cNvPr id="28" name="流程图: 磁盘 27"/>
          <p:cNvSpPr/>
          <p:nvPr/>
        </p:nvSpPr>
        <p:spPr bwMode="auto">
          <a:xfrm>
            <a:off x="7688021" y="2438922"/>
            <a:ext cx="1485466" cy="692092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kern="0" dirty="0">
                <a:solidFill>
                  <a:schemeClr val="tx1"/>
                </a:solidFill>
                <a:latin typeface="黑体" panose="02010609060101010101" pitchFamily="49" charset="-122"/>
                <a:cs typeface="Arial" panose="020B0604020202090204" pitchFamily="34" charset="0"/>
              </a:rPr>
              <a:t>DW</a:t>
            </a:r>
            <a:r>
              <a:rPr lang="zh-CN" altLang="en-US" kern="0" dirty="0">
                <a:solidFill>
                  <a:schemeClr val="tx1"/>
                </a:solidFill>
                <a:latin typeface="黑体" panose="02010609060101010101" pitchFamily="49" charset="-122"/>
                <a:cs typeface="Arial" panose="020B0604020202090204" pitchFamily="34" charset="0"/>
              </a:rPr>
              <a:t>层数据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29" name="流程图: 磁盘 28"/>
          <p:cNvSpPr/>
          <p:nvPr/>
        </p:nvSpPr>
        <p:spPr bwMode="auto">
          <a:xfrm>
            <a:off x="7688021" y="1587476"/>
            <a:ext cx="1485466" cy="692092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kern="0" dirty="0">
                <a:solidFill>
                  <a:schemeClr val="tx1"/>
                </a:solidFill>
                <a:latin typeface="黑体" panose="02010609060101010101" pitchFamily="49" charset="-122"/>
                <a:cs typeface="Arial" panose="020B0604020202090204" pitchFamily="34" charset="0"/>
              </a:rPr>
              <a:t>DM</a:t>
            </a:r>
            <a:r>
              <a:rPr lang="zh-CN" altLang="en-US" kern="0" dirty="0">
                <a:solidFill>
                  <a:schemeClr val="tx1"/>
                </a:solidFill>
                <a:latin typeface="黑体" panose="02010609060101010101" pitchFamily="49" charset="-122"/>
                <a:cs typeface="Arial" panose="020B0604020202090204" pitchFamily="34" charset="0"/>
              </a:rPr>
              <a:t>层数据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cs typeface="Arial" panose="020B0604020202090204" pitchFamily="34" charset="0"/>
            </a:endParaRPr>
          </a:p>
        </p:txBody>
      </p:sp>
      <p:cxnSp>
        <p:nvCxnSpPr>
          <p:cNvPr id="33" name="直接箭头连接符 32"/>
          <p:cNvCxnSpPr>
            <a:stCxn id="23" idx="2"/>
            <a:endCxn id="26" idx="0"/>
          </p:cNvCxnSpPr>
          <p:nvPr/>
        </p:nvCxnSpPr>
        <p:spPr bwMode="auto">
          <a:xfrm flipH="1">
            <a:off x="3977385" y="2340602"/>
            <a:ext cx="815692" cy="20316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3" idx="2"/>
            <a:endCxn id="27" idx="0"/>
          </p:cNvCxnSpPr>
          <p:nvPr/>
        </p:nvCxnSpPr>
        <p:spPr bwMode="auto">
          <a:xfrm>
            <a:off x="4793077" y="2340602"/>
            <a:ext cx="1138734" cy="197559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6" idx="2"/>
            <a:endCxn id="20" idx="0"/>
          </p:cNvCxnSpPr>
          <p:nvPr/>
        </p:nvCxnSpPr>
        <p:spPr bwMode="auto">
          <a:xfrm>
            <a:off x="3977385" y="2941179"/>
            <a:ext cx="963176" cy="5681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7" idx="2"/>
            <a:endCxn id="20" idx="0"/>
          </p:cNvCxnSpPr>
          <p:nvPr/>
        </p:nvCxnSpPr>
        <p:spPr bwMode="auto">
          <a:xfrm flipH="1">
            <a:off x="4940561" y="2935578"/>
            <a:ext cx="991250" cy="57375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20" idx="3"/>
            <a:endCxn id="19" idx="2"/>
          </p:cNvCxnSpPr>
          <p:nvPr/>
        </p:nvCxnSpPr>
        <p:spPr bwMode="auto">
          <a:xfrm>
            <a:off x="5505686" y="3745791"/>
            <a:ext cx="2182335" cy="2925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连接符: 肘形 42"/>
          <p:cNvCxnSpPr>
            <a:stCxn id="14" idx="3"/>
            <a:endCxn id="19" idx="3"/>
          </p:cNvCxnSpPr>
          <p:nvPr/>
        </p:nvCxnSpPr>
        <p:spPr bwMode="auto">
          <a:xfrm flipV="1">
            <a:off x="6110977" y="4121092"/>
            <a:ext cx="2319777" cy="887996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矩形: 圆角 27"/>
          <p:cNvSpPr/>
          <p:nvPr/>
        </p:nvSpPr>
        <p:spPr bwMode="auto">
          <a:xfrm>
            <a:off x="9797282" y="2548506"/>
            <a:ext cx="816820" cy="47292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 b="1" dirty="0">
                <a:latin typeface="+mj-ea"/>
                <a:ea typeface="+mj-ea"/>
              </a:rPr>
              <a:t>数据融合</a:t>
            </a:r>
            <a:endParaRPr lang="en-US" altLang="zh-CN" sz="1400" b="1" dirty="0">
              <a:latin typeface="+mj-ea"/>
              <a:ea typeface="+mj-ea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 b="1" dirty="0">
                <a:latin typeface="+mj-ea"/>
                <a:ea typeface="+mj-ea"/>
              </a:rPr>
              <a:t>程序</a:t>
            </a:r>
            <a:endParaRPr lang="en-US" altLang="zh-CN" sz="1400" b="1" dirty="0">
              <a:latin typeface="+mj-ea"/>
              <a:ea typeface="+mj-ea"/>
            </a:endParaRPr>
          </a:p>
        </p:txBody>
      </p:sp>
      <p:cxnSp>
        <p:nvCxnSpPr>
          <p:cNvPr id="82" name="连接符: 肘形 81"/>
          <p:cNvCxnSpPr>
            <a:stCxn id="19" idx="4"/>
            <a:endCxn id="80" idx="2"/>
          </p:cNvCxnSpPr>
          <p:nvPr/>
        </p:nvCxnSpPr>
        <p:spPr bwMode="auto">
          <a:xfrm flipV="1">
            <a:off x="9173487" y="3021429"/>
            <a:ext cx="1032205" cy="753617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80" idx="1"/>
            <a:endCxn id="28" idx="4"/>
          </p:cNvCxnSpPr>
          <p:nvPr/>
        </p:nvCxnSpPr>
        <p:spPr bwMode="auto">
          <a:xfrm flipH="1">
            <a:off x="9173487" y="2784968"/>
            <a:ext cx="623795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连接符: 肘形 90"/>
          <p:cNvCxnSpPr>
            <a:stCxn id="80" idx="0"/>
            <a:endCxn id="29" idx="4"/>
          </p:cNvCxnSpPr>
          <p:nvPr/>
        </p:nvCxnSpPr>
        <p:spPr bwMode="auto">
          <a:xfrm rot="16200000" flipV="1">
            <a:off x="9382098" y="1724911"/>
            <a:ext cx="614984" cy="1032205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 bwMode="auto">
          <a:xfrm>
            <a:off x="7322143" y="1014001"/>
            <a:ext cx="2230003" cy="3660999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7511249" y="107278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大数据平台</a:t>
            </a:r>
          </a:p>
        </p:txBody>
      </p:sp>
      <p:sp>
        <p:nvSpPr>
          <p:cNvPr id="94" name="矩形: 圆角 27"/>
          <p:cNvSpPr/>
          <p:nvPr/>
        </p:nvSpPr>
        <p:spPr bwMode="auto">
          <a:xfrm>
            <a:off x="6435251" y="5485443"/>
            <a:ext cx="1425218" cy="85764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工务数据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/>
              <a:t>电务数据</a:t>
            </a:r>
            <a:endParaRPr lang="en-US" altLang="zh-CN" b="1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信号数据</a:t>
            </a:r>
          </a:p>
        </p:txBody>
      </p:sp>
      <p:sp>
        <p:nvSpPr>
          <p:cNvPr id="95" name="矩形: 圆角 27"/>
          <p:cNvSpPr/>
          <p:nvPr/>
        </p:nvSpPr>
        <p:spPr bwMode="auto">
          <a:xfrm>
            <a:off x="8437143" y="5677802"/>
            <a:ext cx="1975218" cy="47292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/>
              <a:t>线路数据导入程序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cxnSp>
        <p:nvCxnSpPr>
          <p:cNvPr id="97" name="直接箭头连接符 96"/>
          <p:cNvCxnSpPr>
            <a:stCxn id="94" idx="3"/>
            <a:endCxn id="95" idx="1"/>
          </p:cNvCxnSpPr>
          <p:nvPr/>
        </p:nvCxnSpPr>
        <p:spPr bwMode="auto">
          <a:xfrm flipV="1">
            <a:off x="7860469" y="5914264"/>
            <a:ext cx="576674" cy="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连接符: 肘形 98"/>
          <p:cNvCxnSpPr>
            <a:stCxn id="95" idx="0"/>
            <a:endCxn id="19" idx="3"/>
          </p:cNvCxnSpPr>
          <p:nvPr/>
        </p:nvCxnSpPr>
        <p:spPr bwMode="auto">
          <a:xfrm rot="16200000" flipV="1">
            <a:off x="8149398" y="4402448"/>
            <a:ext cx="1556710" cy="993998"/>
          </a:xfrm>
          <a:prstGeom prst="bentConnector3">
            <a:avLst>
              <a:gd name="adj1" fmla="val 44316"/>
            </a:avLst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矩形: 圆角 27"/>
          <p:cNvSpPr/>
          <p:nvPr/>
        </p:nvSpPr>
        <p:spPr bwMode="auto">
          <a:xfrm>
            <a:off x="10859238" y="2548506"/>
            <a:ext cx="978801" cy="47292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200" b="1" dirty="0">
                <a:latin typeface="+mn-ea"/>
                <a:ea typeface="+mn-ea"/>
              </a:rPr>
              <a:t>线路定位数据</a:t>
            </a:r>
            <a:endParaRPr lang="en-US" altLang="zh-CN" sz="1200" b="1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200" b="1" dirty="0">
                <a:latin typeface="+mn-ea"/>
                <a:ea typeface="+mn-ea"/>
              </a:rPr>
              <a:t>处理程序</a:t>
            </a:r>
            <a:endParaRPr kumimoji="0" lang="zh-CN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ea"/>
              <a:ea typeface="+mn-ea"/>
            </a:endParaRPr>
          </a:p>
        </p:txBody>
      </p:sp>
      <p:cxnSp>
        <p:nvCxnSpPr>
          <p:cNvPr id="127" name="连接符: 肘形 126"/>
          <p:cNvCxnSpPr>
            <a:stCxn id="19" idx="4"/>
            <a:endCxn id="107" idx="2"/>
          </p:cNvCxnSpPr>
          <p:nvPr/>
        </p:nvCxnSpPr>
        <p:spPr bwMode="auto">
          <a:xfrm flipV="1">
            <a:off x="9173487" y="3021429"/>
            <a:ext cx="2175152" cy="753617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stCxn id="80" idx="3"/>
            <a:endCxn id="107" idx="1"/>
          </p:cNvCxnSpPr>
          <p:nvPr/>
        </p:nvCxnSpPr>
        <p:spPr bwMode="auto">
          <a:xfrm>
            <a:off x="10614102" y="2784968"/>
            <a:ext cx="245136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non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8300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553" y="4027300"/>
            <a:ext cx="830416" cy="427790"/>
          </a:xfrm>
          <a:prstGeom prst="rect">
            <a:avLst/>
          </a:prstGeom>
        </p:spPr>
      </p:pic>
      <p:cxnSp>
        <p:nvCxnSpPr>
          <p:cNvPr id="13" name="直接箭头连接符 12"/>
          <p:cNvCxnSpPr>
            <a:cxnSpLocks/>
            <a:stCxn id="11" idx="3"/>
            <a:endCxn id="14" idx="1"/>
          </p:cNvCxnSpPr>
          <p:nvPr/>
        </p:nvCxnSpPr>
        <p:spPr bwMode="auto">
          <a:xfrm>
            <a:off x="2212969" y="4241195"/>
            <a:ext cx="1867499" cy="767893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: 圆角 27"/>
          <p:cNvSpPr/>
          <p:nvPr/>
        </p:nvSpPr>
        <p:spPr bwMode="auto">
          <a:xfrm>
            <a:off x="4080468" y="4675000"/>
            <a:ext cx="2030509" cy="66817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/>
              <a:t>网络爬虫</a:t>
            </a:r>
            <a:r>
              <a:rPr lang="en-US" altLang="zh-CN" b="1" dirty="0"/>
              <a:t>/</a:t>
            </a:r>
            <a:r>
              <a:rPr lang="zh-CN" altLang="en-US" b="1" dirty="0"/>
              <a:t>接口程序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cxnSp>
        <p:nvCxnSpPr>
          <p:cNvPr id="15" name="直接箭头连接符 14"/>
          <p:cNvCxnSpPr>
            <a:stCxn id="14" idx="3"/>
          </p:cNvCxnSpPr>
          <p:nvPr/>
        </p:nvCxnSpPr>
        <p:spPr bwMode="auto">
          <a:xfrm flipV="1">
            <a:off x="6110977" y="4998830"/>
            <a:ext cx="1749492" cy="10258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流程图: 磁盘 18"/>
          <p:cNvSpPr/>
          <p:nvPr/>
        </p:nvSpPr>
        <p:spPr bwMode="auto">
          <a:xfrm>
            <a:off x="7688021" y="3429000"/>
            <a:ext cx="1485466" cy="692092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kern="0" dirty="0">
                <a:solidFill>
                  <a:schemeClr val="tx1"/>
                </a:solidFill>
                <a:latin typeface="黑体" panose="02010609060101010101" pitchFamily="49" charset="-122"/>
                <a:cs typeface="Arial" panose="020B0604020202090204" pitchFamily="34" charset="0"/>
              </a:rPr>
              <a:t>ODS</a:t>
            </a:r>
            <a:r>
              <a:rPr lang="zh-CN" altLang="en-US" kern="0" dirty="0">
                <a:solidFill>
                  <a:schemeClr val="tx1"/>
                </a:solidFill>
                <a:latin typeface="黑体" panose="02010609060101010101" pitchFamily="49" charset="-122"/>
                <a:cs typeface="Arial" panose="020B0604020202090204" pitchFamily="34" charset="0"/>
              </a:rPr>
              <a:t>层数据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20" name="矩形: 圆角 27"/>
          <p:cNvSpPr/>
          <p:nvPr/>
        </p:nvSpPr>
        <p:spPr bwMode="auto">
          <a:xfrm>
            <a:off x="4375436" y="3509329"/>
            <a:ext cx="1130250" cy="47292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/>
              <a:t>ETL</a:t>
            </a:r>
            <a:r>
              <a:rPr lang="zh-CN" altLang="en-US" b="1" dirty="0"/>
              <a:t>程序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cxnSp>
        <p:nvCxnSpPr>
          <p:cNvPr id="21" name="直接箭头连接符 20"/>
          <p:cNvCxnSpPr>
            <a:stCxn id="22" idx="3"/>
            <a:endCxn id="23" idx="1"/>
          </p:cNvCxnSpPr>
          <p:nvPr/>
        </p:nvCxnSpPr>
        <p:spPr bwMode="auto">
          <a:xfrm>
            <a:off x="2957693" y="2000018"/>
            <a:ext cx="1122775" cy="649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501" y="1562317"/>
            <a:ext cx="1589192" cy="875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矩形: 圆角 27"/>
          <p:cNvSpPr/>
          <p:nvPr/>
        </p:nvSpPr>
        <p:spPr bwMode="auto">
          <a:xfrm>
            <a:off x="4080468" y="1672426"/>
            <a:ext cx="1425218" cy="668176"/>
          </a:xfrm>
          <a:prstGeom prst="roundRect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/>
              <a:t>MRO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26" name="矩形: 圆角 27"/>
          <p:cNvSpPr/>
          <p:nvPr/>
        </p:nvSpPr>
        <p:spPr bwMode="auto">
          <a:xfrm>
            <a:off x="3264776" y="2543763"/>
            <a:ext cx="1425218" cy="397416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开行数据</a:t>
            </a:r>
          </a:p>
        </p:txBody>
      </p:sp>
      <p:sp>
        <p:nvSpPr>
          <p:cNvPr id="27" name="矩形: 圆角 27"/>
          <p:cNvSpPr/>
          <p:nvPr/>
        </p:nvSpPr>
        <p:spPr bwMode="auto">
          <a:xfrm>
            <a:off x="5219202" y="2538161"/>
            <a:ext cx="1425218" cy="39741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/>
              <a:t>交路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数据</a:t>
            </a:r>
          </a:p>
        </p:txBody>
      </p:sp>
      <p:sp>
        <p:nvSpPr>
          <p:cNvPr id="28" name="流程图: 磁盘 27"/>
          <p:cNvSpPr/>
          <p:nvPr/>
        </p:nvSpPr>
        <p:spPr bwMode="auto">
          <a:xfrm>
            <a:off x="7688021" y="2438922"/>
            <a:ext cx="1485466" cy="692092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kern="0" dirty="0">
                <a:solidFill>
                  <a:schemeClr val="tx1"/>
                </a:solidFill>
                <a:latin typeface="黑体" panose="02010609060101010101" pitchFamily="49" charset="-122"/>
                <a:cs typeface="Arial" panose="020B0604020202090204" pitchFamily="34" charset="0"/>
              </a:rPr>
              <a:t>DW</a:t>
            </a:r>
            <a:r>
              <a:rPr lang="zh-CN" altLang="en-US" kern="0" dirty="0">
                <a:solidFill>
                  <a:schemeClr val="tx1"/>
                </a:solidFill>
                <a:latin typeface="黑体" panose="02010609060101010101" pitchFamily="49" charset="-122"/>
                <a:cs typeface="Arial" panose="020B0604020202090204" pitchFamily="34" charset="0"/>
              </a:rPr>
              <a:t>层数据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29" name="流程图: 磁盘 28"/>
          <p:cNvSpPr/>
          <p:nvPr/>
        </p:nvSpPr>
        <p:spPr bwMode="auto">
          <a:xfrm>
            <a:off x="7688021" y="1587476"/>
            <a:ext cx="1485466" cy="692092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kern="0" dirty="0">
                <a:solidFill>
                  <a:schemeClr val="tx1"/>
                </a:solidFill>
                <a:latin typeface="黑体" panose="02010609060101010101" pitchFamily="49" charset="-122"/>
                <a:cs typeface="Arial" panose="020B0604020202090204" pitchFamily="34" charset="0"/>
              </a:rPr>
              <a:t>DM</a:t>
            </a:r>
            <a:r>
              <a:rPr lang="zh-CN" altLang="en-US" kern="0" dirty="0">
                <a:solidFill>
                  <a:schemeClr val="tx1"/>
                </a:solidFill>
                <a:latin typeface="黑体" panose="02010609060101010101" pitchFamily="49" charset="-122"/>
                <a:cs typeface="Arial" panose="020B0604020202090204" pitchFamily="34" charset="0"/>
              </a:rPr>
              <a:t>层数据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cs typeface="Arial" panose="020B0604020202090204" pitchFamily="34" charset="0"/>
            </a:endParaRPr>
          </a:p>
        </p:txBody>
      </p:sp>
      <p:cxnSp>
        <p:nvCxnSpPr>
          <p:cNvPr id="33" name="直接箭头连接符 32"/>
          <p:cNvCxnSpPr>
            <a:stCxn id="23" idx="2"/>
            <a:endCxn id="26" idx="0"/>
          </p:cNvCxnSpPr>
          <p:nvPr/>
        </p:nvCxnSpPr>
        <p:spPr bwMode="auto">
          <a:xfrm flipH="1">
            <a:off x="3977385" y="2340602"/>
            <a:ext cx="815692" cy="20316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3" idx="2"/>
            <a:endCxn id="27" idx="0"/>
          </p:cNvCxnSpPr>
          <p:nvPr/>
        </p:nvCxnSpPr>
        <p:spPr bwMode="auto">
          <a:xfrm>
            <a:off x="4793077" y="2340602"/>
            <a:ext cx="1138734" cy="197559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6" idx="2"/>
            <a:endCxn id="20" idx="0"/>
          </p:cNvCxnSpPr>
          <p:nvPr/>
        </p:nvCxnSpPr>
        <p:spPr bwMode="auto">
          <a:xfrm>
            <a:off x="3977385" y="2941179"/>
            <a:ext cx="963176" cy="5681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7" idx="2"/>
            <a:endCxn id="20" idx="0"/>
          </p:cNvCxnSpPr>
          <p:nvPr/>
        </p:nvCxnSpPr>
        <p:spPr bwMode="auto">
          <a:xfrm flipH="1">
            <a:off x="4940561" y="2935578"/>
            <a:ext cx="991250" cy="57375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20" idx="3"/>
            <a:endCxn id="19" idx="2"/>
          </p:cNvCxnSpPr>
          <p:nvPr/>
        </p:nvCxnSpPr>
        <p:spPr bwMode="auto">
          <a:xfrm>
            <a:off x="5505686" y="3745791"/>
            <a:ext cx="2182335" cy="2925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连接符: 肘形 42"/>
          <p:cNvCxnSpPr>
            <a:stCxn id="14" idx="3"/>
            <a:endCxn id="19" idx="3"/>
          </p:cNvCxnSpPr>
          <p:nvPr/>
        </p:nvCxnSpPr>
        <p:spPr bwMode="auto">
          <a:xfrm flipV="1">
            <a:off x="6110977" y="4121092"/>
            <a:ext cx="2319777" cy="887996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矩形: 圆角 27"/>
          <p:cNvSpPr/>
          <p:nvPr/>
        </p:nvSpPr>
        <p:spPr bwMode="auto">
          <a:xfrm>
            <a:off x="9797282" y="2548506"/>
            <a:ext cx="816820" cy="47292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 b="1" dirty="0">
                <a:latin typeface="+mj-ea"/>
                <a:ea typeface="+mj-ea"/>
              </a:rPr>
              <a:t>数据融合</a:t>
            </a:r>
            <a:endParaRPr lang="en-US" altLang="zh-CN" sz="1400" b="1" dirty="0">
              <a:latin typeface="+mj-ea"/>
              <a:ea typeface="+mj-ea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 b="1" dirty="0">
                <a:latin typeface="+mj-ea"/>
                <a:ea typeface="+mj-ea"/>
              </a:rPr>
              <a:t>程序</a:t>
            </a:r>
            <a:endParaRPr lang="en-US" altLang="zh-CN" sz="1400" b="1" dirty="0">
              <a:latin typeface="+mj-ea"/>
              <a:ea typeface="+mj-ea"/>
            </a:endParaRPr>
          </a:p>
        </p:txBody>
      </p:sp>
      <p:cxnSp>
        <p:nvCxnSpPr>
          <p:cNvPr id="82" name="连接符: 肘形 81"/>
          <p:cNvCxnSpPr>
            <a:stCxn id="19" idx="4"/>
            <a:endCxn id="80" idx="2"/>
          </p:cNvCxnSpPr>
          <p:nvPr/>
        </p:nvCxnSpPr>
        <p:spPr bwMode="auto">
          <a:xfrm flipV="1">
            <a:off x="9173487" y="3021429"/>
            <a:ext cx="1032205" cy="753617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80" idx="1"/>
            <a:endCxn id="28" idx="4"/>
          </p:cNvCxnSpPr>
          <p:nvPr/>
        </p:nvCxnSpPr>
        <p:spPr bwMode="auto">
          <a:xfrm flipH="1">
            <a:off x="9173487" y="2784968"/>
            <a:ext cx="623795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连接符: 肘形 90"/>
          <p:cNvCxnSpPr>
            <a:stCxn id="80" idx="0"/>
            <a:endCxn id="29" idx="4"/>
          </p:cNvCxnSpPr>
          <p:nvPr/>
        </p:nvCxnSpPr>
        <p:spPr bwMode="auto">
          <a:xfrm rot="16200000" flipV="1">
            <a:off x="9382098" y="1724911"/>
            <a:ext cx="614984" cy="1032205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 bwMode="auto">
          <a:xfrm>
            <a:off x="7322143" y="1014001"/>
            <a:ext cx="2230003" cy="3660999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7511249" y="107278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大数据平台</a:t>
            </a:r>
          </a:p>
        </p:txBody>
      </p:sp>
      <p:sp>
        <p:nvSpPr>
          <p:cNvPr id="94" name="矩形: 圆角 27"/>
          <p:cNvSpPr/>
          <p:nvPr/>
        </p:nvSpPr>
        <p:spPr bwMode="auto">
          <a:xfrm>
            <a:off x="6435251" y="5485443"/>
            <a:ext cx="1425218" cy="85764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工务数据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/>
              <a:t>电务数据</a:t>
            </a:r>
            <a:endParaRPr lang="en-US" altLang="zh-CN" b="1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信号数据</a:t>
            </a:r>
          </a:p>
        </p:txBody>
      </p:sp>
      <p:sp>
        <p:nvSpPr>
          <p:cNvPr id="95" name="矩形: 圆角 27"/>
          <p:cNvSpPr/>
          <p:nvPr/>
        </p:nvSpPr>
        <p:spPr bwMode="auto">
          <a:xfrm>
            <a:off x="8437143" y="5677802"/>
            <a:ext cx="1975218" cy="47292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/>
              <a:t>线路数据导入程序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cxnSp>
        <p:nvCxnSpPr>
          <p:cNvPr id="97" name="直接箭头连接符 96"/>
          <p:cNvCxnSpPr>
            <a:stCxn id="94" idx="3"/>
            <a:endCxn id="95" idx="1"/>
          </p:cNvCxnSpPr>
          <p:nvPr/>
        </p:nvCxnSpPr>
        <p:spPr bwMode="auto">
          <a:xfrm flipV="1">
            <a:off x="7860469" y="5914264"/>
            <a:ext cx="576674" cy="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连接符: 肘形 98"/>
          <p:cNvCxnSpPr>
            <a:stCxn id="95" idx="0"/>
            <a:endCxn id="19" idx="3"/>
          </p:cNvCxnSpPr>
          <p:nvPr/>
        </p:nvCxnSpPr>
        <p:spPr bwMode="auto">
          <a:xfrm rot="16200000" flipV="1">
            <a:off x="8149398" y="4402448"/>
            <a:ext cx="1556710" cy="993998"/>
          </a:xfrm>
          <a:prstGeom prst="bentConnector3">
            <a:avLst>
              <a:gd name="adj1" fmla="val 44316"/>
            </a:avLst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矩形: 圆角 27"/>
          <p:cNvSpPr/>
          <p:nvPr/>
        </p:nvSpPr>
        <p:spPr bwMode="auto">
          <a:xfrm>
            <a:off x="10859238" y="2548506"/>
            <a:ext cx="978801" cy="47292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200" b="1" dirty="0">
                <a:latin typeface="+mn-ea"/>
                <a:ea typeface="+mn-ea"/>
              </a:rPr>
              <a:t>线路定位数据</a:t>
            </a:r>
            <a:endParaRPr lang="en-US" altLang="zh-CN" sz="1200" b="1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200" b="1" dirty="0">
                <a:latin typeface="+mn-ea"/>
                <a:ea typeface="+mn-ea"/>
              </a:rPr>
              <a:t>处理程序</a:t>
            </a:r>
            <a:endParaRPr kumimoji="0" lang="zh-CN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ea"/>
              <a:ea typeface="+mn-ea"/>
            </a:endParaRPr>
          </a:p>
        </p:txBody>
      </p:sp>
      <p:cxnSp>
        <p:nvCxnSpPr>
          <p:cNvPr id="127" name="连接符: 肘形 126"/>
          <p:cNvCxnSpPr>
            <a:stCxn id="19" idx="4"/>
            <a:endCxn id="107" idx="2"/>
          </p:cNvCxnSpPr>
          <p:nvPr/>
        </p:nvCxnSpPr>
        <p:spPr bwMode="auto">
          <a:xfrm flipV="1">
            <a:off x="9173487" y="3021429"/>
            <a:ext cx="2175152" cy="753617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stCxn id="80" idx="3"/>
            <a:endCxn id="107" idx="1"/>
          </p:cNvCxnSpPr>
          <p:nvPr/>
        </p:nvCxnSpPr>
        <p:spPr bwMode="auto">
          <a:xfrm>
            <a:off x="10614102" y="2784968"/>
            <a:ext cx="245136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non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5885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基础线路定位数据获取过程</a:t>
            </a:r>
          </a:p>
        </p:txBody>
      </p:sp>
      <p:sp>
        <p:nvSpPr>
          <p:cNvPr id="3" name="矩形: 圆角 2"/>
          <p:cNvSpPr/>
          <p:nvPr/>
        </p:nvSpPr>
        <p:spPr bwMode="auto">
          <a:xfrm>
            <a:off x="1140259" y="1759380"/>
            <a:ext cx="2990989" cy="78940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ctr" anchorCtr="0" compatLnSpc="1"/>
          <a:lstStyle/>
          <a:p>
            <a:pPr algn="ctr" defTabSz="608965" eaLnBrk="1" hangingPunct="1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线路数据集选取</a:t>
            </a:r>
          </a:p>
        </p:txBody>
      </p:sp>
      <p:sp>
        <p:nvSpPr>
          <p:cNvPr id="4" name="矩形: 圆角 3"/>
          <p:cNvSpPr/>
          <p:nvPr/>
        </p:nvSpPr>
        <p:spPr bwMode="auto">
          <a:xfrm>
            <a:off x="1140262" y="3034296"/>
            <a:ext cx="2990989" cy="78940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ctr" anchorCtr="0" compatLnSpc="1"/>
          <a:lstStyle/>
          <a:p>
            <a:pPr algn="ctr" defTabSz="608965" eaLnBrk="1" hangingPunct="1"/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{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里程、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GPS}</a:t>
            </a:r>
          </a:p>
          <a:p>
            <a:pPr algn="ctr" defTabSz="608965" eaLnBrk="1" hangingPunct="1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数据集构造</a:t>
            </a:r>
          </a:p>
        </p:txBody>
      </p:sp>
      <p:sp>
        <p:nvSpPr>
          <p:cNvPr id="5" name="矩形: 圆角 4"/>
          <p:cNvSpPr/>
          <p:nvPr/>
        </p:nvSpPr>
        <p:spPr bwMode="auto">
          <a:xfrm>
            <a:off x="1140260" y="4390482"/>
            <a:ext cx="2990989" cy="78940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ctr" anchorCtr="0" compatLnSpc="1"/>
          <a:lstStyle/>
          <a:p>
            <a:pPr algn="ctr" defTabSz="608965" eaLnBrk="1" hangingPunct="1"/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线路卫星定位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  <a:p>
            <a:pPr algn="ctr" defTabSz="608965" eaLnBrk="1" hangingPunct="1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数据集</a:t>
            </a:r>
          </a:p>
        </p:txBody>
      </p:sp>
      <p:sp>
        <p:nvSpPr>
          <p:cNvPr id="6" name="矩形: 圆角 5"/>
          <p:cNvSpPr/>
          <p:nvPr/>
        </p:nvSpPr>
        <p:spPr bwMode="auto">
          <a:xfrm>
            <a:off x="1140262" y="5675266"/>
            <a:ext cx="2990989" cy="78940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ctr" anchorCtr="0" compatLnSpc="1"/>
          <a:lstStyle/>
          <a:p>
            <a:pPr algn="ctr" defTabSz="608965" eaLnBrk="1" hangingPunct="1"/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WTD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数据与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90204" pitchFamily="34" charset="0"/>
            </a:endParaRPr>
          </a:p>
          <a:p>
            <a:pPr algn="ctr" defTabSz="608965" eaLnBrk="1" hangingPunct="1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90204" pitchFamily="34" charset="0"/>
              </a:rPr>
              <a:t>线路特征数据关联</a:t>
            </a:r>
          </a:p>
        </p:txBody>
      </p:sp>
      <p:sp>
        <p:nvSpPr>
          <p:cNvPr id="7" name="箭头: 下 6"/>
          <p:cNvSpPr/>
          <p:nvPr/>
        </p:nvSpPr>
        <p:spPr bwMode="auto">
          <a:xfrm>
            <a:off x="2569969" y="2666452"/>
            <a:ext cx="271908" cy="263137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/>
          <a:lstStyle/>
          <a:p>
            <a:pPr defTabSz="608965" eaLnBrk="1" hangingPunct="1"/>
            <a:endParaRPr lang="zh-CN" altLang="en-US" sz="2400">
              <a:solidFill>
                <a:schemeClr val="tx1"/>
              </a:solidFill>
              <a:latin typeface="Calibri" pitchFamily="34" charset="0"/>
              <a:ea typeface="宋体" panose="02010600030101010101" pitchFamily="2" charset="-122"/>
              <a:cs typeface="Arial" panose="020B0604020202090204" pitchFamily="34" charset="0"/>
            </a:endParaRPr>
          </a:p>
        </p:txBody>
      </p:sp>
      <p:sp>
        <p:nvSpPr>
          <p:cNvPr id="8" name="箭头: 下 7"/>
          <p:cNvSpPr/>
          <p:nvPr/>
        </p:nvSpPr>
        <p:spPr bwMode="auto">
          <a:xfrm>
            <a:off x="2569967" y="4055942"/>
            <a:ext cx="271908" cy="263137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/>
          <a:lstStyle/>
          <a:p>
            <a:pPr defTabSz="608965" eaLnBrk="1" hangingPunct="1"/>
            <a:endParaRPr lang="zh-CN" altLang="en-US" sz="2400">
              <a:solidFill>
                <a:schemeClr val="tx1"/>
              </a:solidFill>
              <a:latin typeface="Calibri" pitchFamily="34" charset="0"/>
              <a:ea typeface="宋体" panose="02010600030101010101" pitchFamily="2" charset="-122"/>
              <a:cs typeface="Arial" panose="020B0604020202090204" pitchFamily="34" charset="0"/>
            </a:endParaRPr>
          </a:p>
        </p:txBody>
      </p:sp>
      <p:sp>
        <p:nvSpPr>
          <p:cNvPr id="9" name="箭头: 下 8"/>
          <p:cNvSpPr/>
          <p:nvPr/>
        </p:nvSpPr>
        <p:spPr bwMode="auto">
          <a:xfrm>
            <a:off x="2569966" y="5367178"/>
            <a:ext cx="271908" cy="263137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/>
          <a:lstStyle/>
          <a:p>
            <a:pPr defTabSz="608965" eaLnBrk="1" hangingPunct="1"/>
            <a:endParaRPr lang="zh-CN" altLang="en-US" sz="2400">
              <a:solidFill>
                <a:schemeClr val="tx1"/>
              </a:solidFill>
              <a:latin typeface="Calibri" pitchFamily="34" charset="0"/>
              <a:ea typeface="宋体" panose="02010600030101010101" pitchFamily="2" charset="-122"/>
              <a:cs typeface="Arial" panose="020B060402020209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17464" y="842648"/>
            <a:ext cx="1038512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5" b="1" dirty="0">
                <a:solidFill>
                  <a:srgbClr val="C00000"/>
                </a:solidFill>
                <a:latin typeface="黑体" panose="02010609060101010101" pitchFamily="49" charset="-122"/>
              </a:rPr>
              <a:t>线路卫星定位信息</a:t>
            </a:r>
            <a:r>
              <a:rPr lang="zh-CN" altLang="en-US" sz="2135" dirty="0">
                <a:solidFill>
                  <a:srgbClr val="C00000"/>
                </a:solidFill>
              </a:rPr>
              <a:t>，是实现现有列车状态数据与线路特征数据关联的纽带，利用现有具体线路上列车</a:t>
            </a:r>
            <a:r>
              <a:rPr lang="en-US" altLang="zh-CN" sz="2135" dirty="0">
                <a:solidFill>
                  <a:srgbClr val="C00000"/>
                </a:solidFill>
              </a:rPr>
              <a:t>WTD</a:t>
            </a:r>
            <a:r>
              <a:rPr lang="zh-CN" altLang="en-US" sz="2135" dirty="0">
                <a:solidFill>
                  <a:srgbClr val="C00000"/>
                </a:solidFill>
              </a:rPr>
              <a:t>数据，可精确回归出线路</a:t>
            </a:r>
            <a:r>
              <a:rPr lang="en-US" altLang="zh-CN" sz="2135" dirty="0">
                <a:solidFill>
                  <a:srgbClr val="C00000"/>
                </a:solidFill>
              </a:rPr>
              <a:t>GPS</a:t>
            </a:r>
            <a:r>
              <a:rPr lang="zh-CN" altLang="en-US" sz="2135" dirty="0">
                <a:solidFill>
                  <a:srgbClr val="C00000"/>
                </a:solidFill>
              </a:rPr>
              <a:t>定位信息。</a:t>
            </a:r>
          </a:p>
        </p:txBody>
      </p:sp>
      <p:sp>
        <p:nvSpPr>
          <p:cNvPr id="11" name="矩形: 剪去对角 10"/>
          <p:cNvSpPr/>
          <p:nvPr/>
        </p:nvSpPr>
        <p:spPr bwMode="auto">
          <a:xfrm>
            <a:off x="4603718" y="1934802"/>
            <a:ext cx="1211815" cy="438561"/>
          </a:xfrm>
          <a:prstGeom prst="snip2DiagRect">
            <a:avLst>
              <a:gd name="adj1" fmla="val 0"/>
              <a:gd name="adj2" fmla="val 1145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ctr" anchorCtr="0" compatLnSpc="1"/>
          <a:lstStyle/>
          <a:p>
            <a:pPr algn="ctr" defTabSz="608965" eaLnBrk="1" hangingPunct="1"/>
            <a:r>
              <a:rPr lang="zh-CN" altLang="en-US" sz="1465" dirty="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  <a:cs typeface="Arial" panose="020B0604020202090204" pitchFamily="34" charset="0"/>
              </a:rPr>
              <a:t>选定线路</a:t>
            </a:r>
          </a:p>
        </p:txBody>
      </p:sp>
      <p:sp>
        <p:nvSpPr>
          <p:cNvPr id="12" name="矩形: 剪去对角 11"/>
          <p:cNvSpPr/>
          <p:nvPr/>
        </p:nvSpPr>
        <p:spPr bwMode="auto">
          <a:xfrm>
            <a:off x="6288002" y="1930605"/>
            <a:ext cx="1555199" cy="438561"/>
          </a:xfrm>
          <a:prstGeom prst="snip2DiagRect">
            <a:avLst>
              <a:gd name="adj1" fmla="val 0"/>
              <a:gd name="adj2" fmla="val 1048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ctr" anchorCtr="0" compatLnSpc="1"/>
          <a:lstStyle/>
          <a:p>
            <a:pPr algn="ctr" defTabSz="608965" eaLnBrk="1" hangingPunct="1"/>
            <a:r>
              <a:rPr lang="zh-CN" altLang="en-US" sz="1465" dirty="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  <a:cs typeface="Arial" panose="020B0604020202090204" pitchFamily="34" charset="0"/>
              </a:rPr>
              <a:t>选定车次、时间</a:t>
            </a:r>
          </a:p>
        </p:txBody>
      </p:sp>
      <p:sp>
        <p:nvSpPr>
          <p:cNvPr id="13" name="矩形: 剪去对角 12"/>
          <p:cNvSpPr/>
          <p:nvPr/>
        </p:nvSpPr>
        <p:spPr bwMode="auto">
          <a:xfrm>
            <a:off x="8315669" y="1938764"/>
            <a:ext cx="1668331" cy="438561"/>
          </a:xfrm>
          <a:prstGeom prst="snip2DiagRect">
            <a:avLst>
              <a:gd name="adj1" fmla="val 0"/>
              <a:gd name="adj2" fmla="val 1048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ctr" anchorCtr="0" compatLnSpc="1"/>
          <a:lstStyle/>
          <a:p>
            <a:pPr algn="ctr" defTabSz="608965" eaLnBrk="1" hangingPunct="1"/>
            <a:r>
              <a:rPr lang="zh-CN" altLang="en-US" sz="1465" dirty="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  <a:cs typeface="Arial" panose="020B0604020202090204" pitchFamily="34" charset="0"/>
              </a:rPr>
              <a:t>选定列号、时间</a:t>
            </a:r>
          </a:p>
        </p:txBody>
      </p:sp>
      <p:sp>
        <p:nvSpPr>
          <p:cNvPr id="14" name="矩形: 剪去对角 13"/>
          <p:cNvSpPr/>
          <p:nvPr/>
        </p:nvSpPr>
        <p:spPr bwMode="auto">
          <a:xfrm>
            <a:off x="10386375" y="1948004"/>
            <a:ext cx="1555199" cy="438561"/>
          </a:xfrm>
          <a:prstGeom prst="snip2DiagRect">
            <a:avLst>
              <a:gd name="adj1" fmla="val 0"/>
              <a:gd name="adj2" fmla="val 1048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ctr" anchorCtr="0" compatLnSpc="1"/>
          <a:lstStyle/>
          <a:p>
            <a:pPr algn="ctr" defTabSz="608965" eaLnBrk="1" hangingPunct="1"/>
            <a:r>
              <a:rPr lang="zh-CN" altLang="en-US" sz="1465" dirty="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  <a:cs typeface="Arial" panose="020B0604020202090204" pitchFamily="34" charset="0"/>
              </a:rPr>
              <a:t>线路初始定位信息数据集</a:t>
            </a:r>
          </a:p>
        </p:txBody>
      </p:sp>
      <p:cxnSp>
        <p:nvCxnSpPr>
          <p:cNvPr id="16" name="直接箭头连接符 15"/>
          <p:cNvCxnSpPr>
            <a:stCxn id="11" idx="0"/>
            <a:endCxn id="12" idx="2"/>
          </p:cNvCxnSpPr>
          <p:nvPr/>
        </p:nvCxnSpPr>
        <p:spPr bwMode="auto">
          <a:xfrm flipV="1">
            <a:off x="5815532" y="2149886"/>
            <a:ext cx="472469" cy="419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2" idx="0"/>
            <a:endCxn id="13" idx="2"/>
          </p:cNvCxnSpPr>
          <p:nvPr/>
        </p:nvCxnSpPr>
        <p:spPr bwMode="auto">
          <a:xfrm>
            <a:off x="7843200" y="2149886"/>
            <a:ext cx="472469" cy="81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3" idx="0"/>
            <a:endCxn id="14" idx="2"/>
          </p:cNvCxnSpPr>
          <p:nvPr/>
        </p:nvCxnSpPr>
        <p:spPr bwMode="auto">
          <a:xfrm>
            <a:off x="9984001" y="2158044"/>
            <a:ext cx="402375" cy="92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矩形: 剪去对角 20"/>
          <p:cNvSpPr/>
          <p:nvPr/>
        </p:nvSpPr>
        <p:spPr bwMode="auto">
          <a:xfrm>
            <a:off x="4603718" y="3205744"/>
            <a:ext cx="1211815" cy="438561"/>
          </a:xfrm>
          <a:prstGeom prst="snip2DiagRect">
            <a:avLst>
              <a:gd name="adj1" fmla="val 0"/>
              <a:gd name="adj2" fmla="val 11454"/>
            </a:avLst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ctr" anchorCtr="0" compatLnSpc="1"/>
          <a:lstStyle/>
          <a:p>
            <a:pPr algn="ctr" defTabSz="608965" eaLnBrk="1" hangingPunct="1"/>
            <a:r>
              <a:rPr lang="zh-CN" altLang="en-US" sz="1465" dirty="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  <a:cs typeface="Arial" panose="020B0604020202090204" pitchFamily="34" charset="0"/>
              </a:rPr>
              <a:t>初步清洗</a:t>
            </a:r>
          </a:p>
        </p:txBody>
      </p:sp>
      <p:sp>
        <p:nvSpPr>
          <p:cNvPr id="22" name="矩形: 剪去对角 21"/>
          <p:cNvSpPr/>
          <p:nvPr/>
        </p:nvSpPr>
        <p:spPr bwMode="auto">
          <a:xfrm>
            <a:off x="6288002" y="3201546"/>
            <a:ext cx="1555199" cy="438561"/>
          </a:xfrm>
          <a:prstGeom prst="snip2DiagRect">
            <a:avLst>
              <a:gd name="adj1" fmla="val 0"/>
              <a:gd name="adj2" fmla="val 10489"/>
            </a:avLst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ctr" anchorCtr="0" compatLnSpc="1"/>
          <a:lstStyle/>
          <a:p>
            <a:pPr algn="ctr" defTabSz="608965" eaLnBrk="1" hangingPunct="1"/>
            <a:r>
              <a:rPr lang="zh-CN" altLang="en-US" sz="1400" dirty="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  <a:cs typeface="Arial" panose="020B0604020202090204" pitchFamily="34" charset="0"/>
              </a:rPr>
              <a:t>线路断面</a:t>
            </a:r>
            <a:endParaRPr lang="en-US" altLang="zh-CN" sz="1400" dirty="0">
              <a:solidFill>
                <a:schemeClr val="tx1"/>
              </a:solidFill>
              <a:latin typeface="Calibri" pitchFamily="34" charset="0"/>
              <a:ea typeface="宋体" panose="02010600030101010101" pitchFamily="2" charset="-122"/>
              <a:cs typeface="Arial" panose="020B0604020202090204" pitchFamily="34" charset="0"/>
            </a:endParaRPr>
          </a:p>
          <a:p>
            <a:pPr algn="ctr" defTabSz="608965" eaLnBrk="1" hangingPunct="1"/>
            <a:r>
              <a:rPr lang="zh-CN" altLang="en-US" sz="1400" dirty="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  <a:cs typeface="Arial" panose="020B0604020202090204" pitchFamily="34" charset="0"/>
              </a:rPr>
              <a:t>径向剔除</a:t>
            </a:r>
          </a:p>
        </p:txBody>
      </p:sp>
      <p:sp>
        <p:nvSpPr>
          <p:cNvPr id="23" name="矩形: 剪去对角 22"/>
          <p:cNvSpPr/>
          <p:nvPr/>
        </p:nvSpPr>
        <p:spPr bwMode="auto">
          <a:xfrm>
            <a:off x="8315669" y="3209705"/>
            <a:ext cx="1668331" cy="438561"/>
          </a:xfrm>
          <a:prstGeom prst="snip2DiagRect">
            <a:avLst>
              <a:gd name="adj1" fmla="val 0"/>
              <a:gd name="adj2" fmla="val 10489"/>
            </a:avLst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ctr" anchorCtr="0" compatLnSpc="1"/>
          <a:lstStyle/>
          <a:p>
            <a:pPr algn="ctr" defTabSz="608965" eaLnBrk="1" hangingPunct="1"/>
            <a:r>
              <a:rPr lang="zh-CN" altLang="en-US" sz="1465" dirty="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  <a:cs typeface="Arial" panose="020B0604020202090204" pitchFamily="34" charset="0"/>
              </a:rPr>
              <a:t>线路纵向</a:t>
            </a:r>
            <a:endParaRPr lang="en-US" altLang="zh-CN" sz="1465" dirty="0">
              <a:solidFill>
                <a:schemeClr val="tx1"/>
              </a:solidFill>
              <a:latin typeface="Calibri" pitchFamily="34" charset="0"/>
              <a:ea typeface="宋体" panose="02010600030101010101" pitchFamily="2" charset="-122"/>
              <a:cs typeface="Arial" panose="020B0604020202090204" pitchFamily="34" charset="0"/>
            </a:endParaRPr>
          </a:p>
          <a:p>
            <a:pPr algn="ctr" defTabSz="608965" eaLnBrk="1" hangingPunct="1"/>
            <a:r>
              <a:rPr lang="zh-CN" altLang="en-US" sz="1465" dirty="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  <a:cs typeface="Arial" panose="020B0604020202090204" pitchFamily="34" charset="0"/>
              </a:rPr>
              <a:t>异常数据清理</a:t>
            </a:r>
          </a:p>
        </p:txBody>
      </p:sp>
      <p:sp>
        <p:nvSpPr>
          <p:cNvPr id="24" name="矩形: 剪去对角 23"/>
          <p:cNvSpPr/>
          <p:nvPr/>
        </p:nvSpPr>
        <p:spPr bwMode="auto">
          <a:xfrm>
            <a:off x="10386375" y="3218945"/>
            <a:ext cx="1555199" cy="438561"/>
          </a:xfrm>
          <a:prstGeom prst="snip2DiagRect">
            <a:avLst>
              <a:gd name="adj1" fmla="val 0"/>
              <a:gd name="adj2" fmla="val 10489"/>
            </a:avLst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ctr" anchorCtr="0" compatLnSpc="1"/>
          <a:lstStyle/>
          <a:p>
            <a:pPr algn="ctr" defTabSz="608965" eaLnBrk="1" hangingPunct="1"/>
            <a:r>
              <a:rPr lang="en-US" altLang="zh-CN" sz="1465" dirty="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  <a:cs typeface="Arial" panose="020B0604020202090204" pitchFamily="34" charset="0"/>
              </a:rPr>
              <a:t>{</a:t>
            </a:r>
            <a:r>
              <a:rPr lang="zh-CN" altLang="en-US" sz="1465" dirty="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  <a:cs typeface="Arial" panose="020B0604020202090204" pitchFamily="34" charset="0"/>
              </a:rPr>
              <a:t>里程、</a:t>
            </a:r>
            <a:r>
              <a:rPr lang="en-US" altLang="zh-CN" sz="1465" dirty="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  <a:cs typeface="Arial" panose="020B0604020202090204" pitchFamily="34" charset="0"/>
              </a:rPr>
              <a:t>GPS}</a:t>
            </a:r>
            <a:r>
              <a:rPr lang="zh-CN" altLang="en-US" sz="1465" dirty="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  <a:cs typeface="Arial" panose="020B0604020202090204" pitchFamily="34" charset="0"/>
              </a:rPr>
              <a:t>集</a:t>
            </a:r>
          </a:p>
        </p:txBody>
      </p:sp>
      <p:cxnSp>
        <p:nvCxnSpPr>
          <p:cNvPr id="25" name="直接箭头连接符 24"/>
          <p:cNvCxnSpPr>
            <a:stCxn id="21" idx="0"/>
            <a:endCxn id="22" idx="2"/>
          </p:cNvCxnSpPr>
          <p:nvPr/>
        </p:nvCxnSpPr>
        <p:spPr bwMode="auto">
          <a:xfrm flipV="1">
            <a:off x="5815532" y="3420827"/>
            <a:ext cx="472469" cy="419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2" idx="0"/>
            <a:endCxn id="23" idx="2"/>
          </p:cNvCxnSpPr>
          <p:nvPr/>
        </p:nvCxnSpPr>
        <p:spPr bwMode="auto">
          <a:xfrm>
            <a:off x="7843200" y="3420827"/>
            <a:ext cx="472469" cy="815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 bwMode="auto">
          <a:xfrm>
            <a:off x="9971151" y="3429681"/>
            <a:ext cx="402375" cy="92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矩形: 剪去对角 27"/>
          <p:cNvSpPr/>
          <p:nvPr/>
        </p:nvSpPr>
        <p:spPr bwMode="auto">
          <a:xfrm>
            <a:off x="4603718" y="4494084"/>
            <a:ext cx="1211815" cy="438561"/>
          </a:xfrm>
          <a:prstGeom prst="snip2DiagRect">
            <a:avLst>
              <a:gd name="adj1" fmla="val 0"/>
              <a:gd name="adj2" fmla="val 11454"/>
            </a:avLst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ctr" anchorCtr="0" compatLnSpc="1"/>
          <a:lstStyle/>
          <a:p>
            <a:pPr algn="ctr" defTabSz="608965" eaLnBrk="1" hangingPunct="1"/>
            <a:r>
              <a:rPr lang="zh-CN" altLang="en-US" sz="1465" dirty="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  <a:cs typeface="Arial" panose="020B0604020202090204" pitchFamily="34" charset="0"/>
              </a:rPr>
              <a:t>线路按</a:t>
            </a:r>
            <a:endParaRPr lang="en-US" altLang="zh-CN" sz="1465" dirty="0">
              <a:solidFill>
                <a:schemeClr val="tx1"/>
              </a:solidFill>
              <a:latin typeface="Calibri" pitchFamily="34" charset="0"/>
              <a:ea typeface="宋体" panose="02010600030101010101" pitchFamily="2" charset="-122"/>
              <a:cs typeface="Arial" panose="020B0604020202090204" pitchFamily="34" charset="0"/>
            </a:endParaRPr>
          </a:p>
          <a:p>
            <a:pPr algn="ctr" defTabSz="608965" eaLnBrk="1" hangingPunct="1"/>
            <a:r>
              <a:rPr lang="en-US" altLang="zh-CN" sz="1465" dirty="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  <a:cs typeface="Arial" panose="020B0604020202090204" pitchFamily="34" charset="0"/>
              </a:rPr>
              <a:t>5</a:t>
            </a:r>
            <a:r>
              <a:rPr lang="zh-CN" altLang="en-US" sz="1465" dirty="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  <a:cs typeface="Arial" panose="020B0604020202090204" pitchFamily="34" charset="0"/>
              </a:rPr>
              <a:t>米分段</a:t>
            </a:r>
          </a:p>
        </p:txBody>
      </p:sp>
      <p:sp>
        <p:nvSpPr>
          <p:cNvPr id="29" name="矩形: 剪去对角 28"/>
          <p:cNvSpPr/>
          <p:nvPr/>
        </p:nvSpPr>
        <p:spPr bwMode="auto">
          <a:xfrm>
            <a:off x="6288002" y="4489886"/>
            <a:ext cx="1555199" cy="438561"/>
          </a:xfrm>
          <a:prstGeom prst="snip2DiagRect">
            <a:avLst>
              <a:gd name="adj1" fmla="val 0"/>
              <a:gd name="adj2" fmla="val 10489"/>
            </a:avLst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ctr" anchorCtr="0" compatLnSpc="1"/>
          <a:lstStyle/>
          <a:p>
            <a:pPr algn="ctr" defTabSz="608965" eaLnBrk="1" hangingPunct="1"/>
            <a:r>
              <a:rPr lang="zh-CN" altLang="en-US" sz="1200" dirty="0">
                <a:solidFill>
                  <a:schemeClr val="tx1"/>
                </a:solidFill>
                <a:latin typeface="+mn-ea"/>
                <a:cs typeface="Arial" panose="020B0604020202090204" pitchFamily="34" charset="0"/>
              </a:rPr>
              <a:t>分段内最小二乘</a:t>
            </a:r>
            <a:endParaRPr lang="en-US" altLang="zh-CN" sz="1200" dirty="0">
              <a:solidFill>
                <a:schemeClr val="tx1"/>
              </a:solidFill>
              <a:latin typeface="+mn-ea"/>
              <a:cs typeface="Arial" panose="020B0604020202090204" pitchFamily="34" charset="0"/>
            </a:endParaRPr>
          </a:p>
          <a:p>
            <a:pPr algn="ctr" defTabSz="608965" eaLnBrk="1" hangingPunct="1"/>
            <a:r>
              <a:rPr lang="zh-CN" altLang="en-US" sz="1200" dirty="0">
                <a:solidFill>
                  <a:schemeClr val="tx1"/>
                </a:solidFill>
                <a:latin typeface="+mn-ea"/>
                <a:cs typeface="Arial" panose="020B0604020202090204" pitchFamily="34" charset="0"/>
              </a:rPr>
              <a:t>直线拟合中心线</a:t>
            </a:r>
          </a:p>
        </p:txBody>
      </p:sp>
      <p:sp>
        <p:nvSpPr>
          <p:cNvPr id="30" name="矩形: 剪去对角 29"/>
          <p:cNvSpPr/>
          <p:nvPr/>
        </p:nvSpPr>
        <p:spPr bwMode="auto">
          <a:xfrm>
            <a:off x="8315669" y="4498045"/>
            <a:ext cx="1668331" cy="438561"/>
          </a:xfrm>
          <a:prstGeom prst="snip2DiagRect">
            <a:avLst>
              <a:gd name="adj1" fmla="val 0"/>
              <a:gd name="adj2" fmla="val 10489"/>
            </a:avLst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ctr" anchorCtr="0" compatLnSpc="1"/>
          <a:lstStyle/>
          <a:p>
            <a:pPr algn="ctr" defTabSz="608965" eaLnBrk="1" hangingPunct="1"/>
            <a:r>
              <a:rPr lang="zh-CN" altLang="en-US" sz="1465" dirty="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  <a:cs typeface="Arial" panose="020B0604020202090204" pitchFamily="34" charset="0"/>
              </a:rPr>
              <a:t>分段内定位信息</a:t>
            </a:r>
            <a:endParaRPr lang="en-US" altLang="zh-CN" sz="1465" dirty="0">
              <a:solidFill>
                <a:schemeClr val="tx1"/>
              </a:solidFill>
              <a:latin typeface="Calibri" pitchFamily="34" charset="0"/>
              <a:ea typeface="宋体" panose="02010600030101010101" pitchFamily="2" charset="-122"/>
              <a:cs typeface="Arial" panose="020B0604020202090204" pitchFamily="34" charset="0"/>
            </a:endParaRPr>
          </a:p>
          <a:p>
            <a:pPr algn="ctr" defTabSz="608965" eaLnBrk="1" hangingPunct="1"/>
            <a:r>
              <a:rPr lang="zh-CN" altLang="en-US" sz="1465" dirty="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  <a:cs typeface="Arial" panose="020B0604020202090204" pitchFamily="34" charset="0"/>
              </a:rPr>
              <a:t>按米重整</a:t>
            </a:r>
          </a:p>
        </p:txBody>
      </p:sp>
      <p:sp>
        <p:nvSpPr>
          <p:cNvPr id="31" name="矩形: 剪去对角 30"/>
          <p:cNvSpPr/>
          <p:nvPr/>
        </p:nvSpPr>
        <p:spPr bwMode="auto">
          <a:xfrm>
            <a:off x="10386375" y="4507285"/>
            <a:ext cx="1555199" cy="438561"/>
          </a:xfrm>
          <a:prstGeom prst="snip2DiagRect">
            <a:avLst>
              <a:gd name="adj1" fmla="val 0"/>
              <a:gd name="adj2" fmla="val 10489"/>
            </a:avLst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ctr" anchorCtr="0" compatLnSpc="1"/>
          <a:lstStyle/>
          <a:p>
            <a:pPr algn="ctr" defTabSz="608965" eaLnBrk="1" hangingPunct="1"/>
            <a:r>
              <a:rPr lang="zh-CN" altLang="en-US" sz="1465" dirty="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  <a:cs typeface="Arial" panose="020B0604020202090204" pitchFamily="34" charset="0"/>
              </a:rPr>
              <a:t>精确线路</a:t>
            </a:r>
            <a:endParaRPr lang="en-US" altLang="zh-CN" sz="1465" dirty="0">
              <a:solidFill>
                <a:schemeClr val="tx1"/>
              </a:solidFill>
              <a:latin typeface="Calibri" pitchFamily="34" charset="0"/>
              <a:ea typeface="宋体" panose="02010600030101010101" pitchFamily="2" charset="-122"/>
              <a:cs typeface="Arial" panose="020B0604020202090204" pitchFamily="34" charset="0"/>
            </a:endParaRPr>
          </a:p>
          <a:p>
            <a:pPr algn="ctr" defTabSz="608965" eaLnBrk="1" hangingPunct="1"/>
            <a:r>
              <a:rPr lang="zh-CN" altLang="en-US" sz="1465" dirty="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  <a:cs typeface="Arial" panose="020B0604020202090204" pitchFamily="34" charset="0"/>
              </a:rPr>
              <a:t>卫星定位数据</a:t>
            </a:r>
          </a:p>
        </p:txBody>
      </p:sp>
      <p:cxnSp>
        <p:nvCxnSpPr>
          <p:cNvPr id="32" name="直接箭头连接符 31"/>
          <p:cNvCxnSpPr>
            <a:stCxn id="28" idx="0"/>
            <a:endCxn id="29" idx="2"/>
          </p:cNvCxnSpPr>
          <p:nvPr/>
        </p:nvCxnSpPr>
        <p:spPr bwMode="auto">
          <a:xfrm flipV="1">
            <a:off x="5815532" y="4709167"/>
            <a:ext cx="472469" cy="419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9" idx="0"/>
            <a:endCxn id="30" idx="2"/>
          </p:cNvCxnSpPr>
          <p:nvPr/>
        </p:nvCxnSpPr>
        <p:spPr bwMode="auto">
          <a:xfrm>
            <a:off x="7843200" y="4709167"/>
            <a:ext cx="472469" cy="81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0" idx="0"/>
            <a:endCxn id="31" idx="2"/>
          </p:cNvCxnSpPr>
          <p:nvPr/>
        </p:nvCxnSpPr>
        <p:spPr bwMode="auto">
          <a:xfrm>
            <a:off x="9984001" y="4717325"/>
            <a:ext cx="402375" cy="92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矩形: 剪去对角 34"/>
          <p:cNvSpPr/>
          <p:nvPr/>
        </p:nvSpPr>
        <p:spPr bwMode="auto">
          <a:xfrm>
            <a:off x="4603718" y="5781728"/>
            <a:ext cx="1211815" cy="438561"/>
          </a:xfrm>
          <a:prstGeom prst="snip2DiagRect">
            <a:avLst>
              <a:gd name="adj1" fmla="val 0"/>
              <a:gd name="adj2" fmla="val 11454"/>
            </a:avLst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ctr" anchorCtr="0" compatLnSpc="1"/>
          <a:lstStyle/>
          <a:p>
            <a:pPr algn="ctr" defTabSz="608965" eaLnBrk="1" hangingPunct="1"/>
            <a:r>
              <a:rPr lang="zh-CN" altLang="en-US" sz="1465" dirty="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  <a:cs typeface="Arial" panose="020B0604020202090204" pitchFamily="34" charset="0"/>
              </a:rPr>
              <a:t>单个</a:t>
            </a:r>
            <a:r>
              <a:rPr lang="en-US" altLang="zh-CN" sz="1465" dirty="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  <a:cs typeface="Arial" panose="020B0604020202090204" pitchFamily="34" charset="0"/>
              </a:rPr>
              <a:t>WTD</a:t>
            </a:r>
            <a:r>
              <a:rPr lang="zh-CN" altLang="en-US" sz="1465" dirty="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  <a:cs typeface="Arial" panose="020B0604020202090204" pitchFamily="34" charset="0"/>
              </a:rPr>
              <a:t>数据</a:t>
            </a:r>
          </a:p>
        </p:txBody>
      </p:sp>
      <p:sp>
        <p:nvSpPr>
          <p:cNvPr id="36" name="矩形: 剪去对角 35"/>
          <p:cNvSpPr/>
          <p:nvPr/>
        </p:nvSpPr>
        <p:spPr bwMode="auto">
          <a:xfrm>
            <a:off x="6288002" y="5777530"/>
            <a:ext cx="1555199" cy="438561"/>
          </a:xfrm>
          <a:prstGeom prst="snip2DiagRect">
            <a:avLst>
              <a:gd name="adj1" fmla="val 0"/>
              <a:gd name="adj2" fmla="val 1048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ctr" anchorCtr="0" compatLnSpc="1"/>
          <a:lstStyle/>
          <a:p>
            <a:pPr algn="ctr" defTabSz="608965" eaLnBrk="1" hangingPunct="1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GPS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误差修正</a:t>
            </a:r>
          </a:p>
        </p:txBody>
      </p:sp>
      <p:sp>
        <p:nvSpPr>
          <p:cNvPr id="37" name="矩形: 剪去对角 36"/>
          <p:cNvSpPr/>
          <p:nvPr/>
        </p:nvSpPr>
        <p:spPr bwMode="auto">
          <a:xfrm>
            <a:off x="8315669" y="5785689"/>
            <a:ext cx="1668331" cy="438561"/>
          </a:xfrm>
          <a:prstGeom prst="snip2DiagRect">
            <a:avLst>
              <a:gd name="adj1" fmla="val 0"/>
              <a:gd name="adj2" fmla="val 1048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ctr" anchorCtr="0" compatLnSpc="1"/>
          <a:lstStyle/>
          <a:p>
            <a:pPr algn="ctr" defTabSz="608965" eaLnBrk="1" hangingPunct="1"/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  <a:cs typeface="Arial" panose="020B0604020202090204" pitchFamily="34" charset="0"/>
              </a:rPr>
              <a:t>修正</a:t>
            </a: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  <a:cs typeface="Arial" panose="020B0604020202090204" pitchFamily="34" charset="0"/>
              </a:rPr>
              <a:t>GPS</a:t>
            </a:r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  <a:cs typeface="Arial" panose="020B0604020202090204" pitchFamily="34" charset="0"/>
              </a:rPr>
              <a:t>数据</a:t>
            </a:r>
            <a:endParaRPr lang="en-US" altLang="zh-CN" sz="1200" dirty="0">
              <a:solidFill>
                <a:schemeClr val="bg1"/>
              </a:solidFill>
              <a:latin typeface="+mj-ea"/>
              <a:ea typeface="+mj-ea"/>
              <a:cs typeface="Arial" panose="020B0604020202090204" pitchFamily="34" charset="0"/>
            </a:endParaRPr>
          </a:p>
          <a:p>
            <a:pPr algn="ctr" defTabSz="608965" eaLnBrk="1" hangingPunct="1"/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  <a:cs typeface="Arial" panose="020B0604020202090204" pitchFamily="34" charset="0"/>
              </a:rPr>
              <a:t>映射线路位置</a:t>
            </a:r>
          </a:p>
        </p:txBody>
      </p:sp>
      <p:sp>
        <p:nvSpPr>
          <p:cNvPr id="38" name="矩形: 剪去对角 37"/>
          <p:cNvSpPr/>
          <p:nvPr/>
        </p:nvSpPr>
        <p:spPr bwMode="auto">
          <a:xfrm>
            <a:off x="10386375" y="5794929"/>
            <a:ext cx="1555199" cy="438561"/>
          </a:xfrm>
          <a:prstGeom prst="snip2DiagRect">
            <a:avLst>
              <a:gd name="adj1" fmla="val 0"/>
              <a:gd name="adj2" fmla="val 10489"/>
            </a:avLst>
          </a:prstGeom>
          <a:solidFill>
            <a:srgbClr val="02660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ctr" anchorCtr="0" compatLnSpc="1"/>
          <a:lstStyle/>
          <a:p>
            <a:pPr algn="ctr" defTabSz="608965" eaLnBrk="1" hangingPunct="1"/>
            <a:r>
              <a:rPr lang="en-US" altLang="zh-CN" sz="1200" b="1" dirty="0">
                <a:solidFill>
                  <a:schemeClr val="bg1"/>
                </a:solidFill>
                <a:latin typeface="+mj-ea"/>
                <a:ea typeface="+mj-ea"/>
                <a:cs typeface="Arial" panose="020B0604020202090204" pitchFamily="34" charset="0"/>
              </a:rPr>
              <a:t>WTD</a:t>
            </a:r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Arial" panose="020B0604020202090204" pitchFamily="34" charset="0"/>
              </a:rPr>
              <a:t>数据与</a:t>
            </a:r>
            <a:endParaRPr lang="en-US" altLang="zh-CN" sz="1200" b="1" dirty="0">
              <a:solidFill>
                <a:schemeClr val="bg1"/>
              </a:solidFill>
              <a:latin typeface="+mj-ea"/>
              <a:ea typeface="+mj-ea"/>
              <a:cs typeface="Arial" panose="020B0604020202090204" pitchFamily="34" charset="0"/>
            </a:endParaRPr>
          </a:p>
          <a:p>
            <a:pPr algn="ctr" defTabSz="608965" eaLnBrk="1" hangingPunct="1"/>
            <a:r>
              <a:rPr lang="zh-CN" altLang="en-US" sz="1200" b="1" dirty="0">
                <a:solidFill>
                  <a:schemeClr val="bg1"/>
                </a:solidFill>
                <a:latin typeface="+mj-ea"/>
                <a:ea typeface="+mj-ea"/>
                <a:cs typeface="Arial" panose="020B0604020202090204" pitchFamily="34" charset="0"/>
              </a:rPr>
              <a:t>线路数据关联</a:t>
            </a:r>
            <a:endParaRPr lang="en-US" altLang="zh-CN" sz="1200" b="1" dirty="0">
              <a:solidFill>
                <a:schemeClr val="bg1"/>
              </a:solidFill>
              <a:latin typeface="+mj-ea"/>
              <a:ea typeface="+mj-ea"/>
              <a:cs typeface="Arial" panose="020B0604020202090204" pitchFamily="34" charset="0"/>
            </a:endParaRPr>
          </a:p>
        </p:txBody>
      </p:sp>
      <p:cxnSp>
        <p:nvCxnSpPr>
          <p:cNvPr id="39" name="直接箭头连接符 38"/>
          <p:cNvCxnSpPr>
            <a:stCxn id="35" idx="0"/>
            <a:endCxn id="36" idx="2"/>
          </p:cNvCxnSpPr>
          <p:nvPr/>
        </p:nvCxnSpPr>
        <p:spPr bwMode="auto">
          <a:xfrm flipV="1">
            <a:off x="5815532" y="5996811"/>
            <a:ext cx="472469" cy="419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6" idx="0"/>
            <a:endCxn id="37" idx="2"/>
          </p:cNvCxnSpPr>
          <p:nvPr/>
        </p:nvCxnSpPr>
        <p:spPr bwMode="auto">
          <a:xfrm>
            <a:off x="7843200" y="5996811"/>
            <a:ext cx="472469" cy="81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cxnSp>
      <p:cxnSp>
        <p:nvCxnSpPr>
          <p:cNvPr id="41" name="直接箭头连接符 40"/>
          <p:cNvCxnSpPr>
            <a:stCxn id="37" idx="0"/>
            <a:endCxn id="38" idx="2"/>
          </p:cNvCxnSpPr>
          <p:nvPr/>
        </p:nvCxnSpPr>
        <p:spPr bwMode="auto">
          <a:xfrm>
            <a:off x="9984001" y="6004969"/>
            <a:ext cx="402375" cy="9240"/>
          </a:xfrm>
          <a:prstGeom prst="straightConnector1">
            <a:avLst/>
          </a:prstGeom>
          <a:ln>
            <a:solidFill>
              <a:srgbClr val="026604"/>
            </a:solidFill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</a:t>
            </a:r>
            <a:r>
              <a:rPr lang="zh-CN" altLang="en-US" dirty="0"/>
              <a:t>自然环境数据精准获取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527050" y="785303"/>
            <a:ext cx="11137900" cy="2093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8502" tIns="49251" rIns="98502" bIns="49251">
            <a:spAutoFit/>
          </a:bodyPr>
          <a:lstStyle>
            <a:lvl1pPr marL="457200" indent="-457200" defTabSz="985520">
              <a:defRPr sz="2400" b="1">
                <a:solidFill>
                  <a:schemeClr val="bg1"/>
                </a:solidFill>
                <a:latin typeface="Arial" panose="020B0604020202090204" pitchFamily="34" charset="0"/>
                <a:ea typeface="华文细黑" pitchFamily="2" charset="-122"/>
              </a:defRPr>
            </a:lvl1pPr>
            <a:lvl2pPr marL="742950" indent="-285750" defTabSz="985520">
              <a:defRPr sz="2400" b="1">
                <a:solidFill>
                  <a:schemeClr val="bg1"/>
                </a:solidFill>
                <a:latin typeface="Arial" panose="020B0604020202090204" pitchFamily="34" charset="0"/>
                <a:ea typeface="华文细黑" pitchFamily="2" charset="-122"/>
              </a:defRPr>
            </a:lvl2pPr>
            <a:lvl3pPr marL="1143000" indent="-228600" defTabSz="985520">
              <a:defRPr sz="2400" b="1">
                <a:solidFill>
                  <a:schemeClr val="bg1"/>
                </a:solidFill>
                <a:latin typeface="Arial" panose="020B0604020202090204" pitchFamily="34" charset="0"/>
                <a:ea typeface="华文细黑" pitchFamily="2" charset="-122"/>
              </a:defRPr>
            </a:lvl3pPr>
            <a:lvl4pPr marL="1600200" indent="-228600" defTabSz="985520">
              <a:defRPr sz="2400" b="1">
                <a:solidFill>
                  <a:schemeClr val="bg1"/>
                </a:solidFill>
                <a:latin typeface="Arial" panose="020B0604020202090204" pitchFamily="34" charset="0"/>
                <a:ea typeface="华文细黑" pitchFamily="2" charset="-122"/>
              </a:defRPr>
            </a:lvl4pPr>
            <a:lvl5pPr marL="2057400" indent="-228600" defTabSz="985520">
              <a:defRPr sz="2400" b="1">
                <a:solidFill>
                  <a:schemeClr val="bg1"/>
                </a:solidFill>
                <a:latin typeface="Arial" panose="020B0604020202090204" pitchFamily="34" charset="0"/>
                <a:ea typeface="华文细黑" pitchFamily="2" charset="-122"/>
              </a:defRPr>
            </a:lvl5pPr>
            <a:lvl6pPr marL="2514600" indent="-228600" defTabSz="9855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90204" pitchFamily="34" charset="0"/>
                <a:ea typeface="华文细黑" pitchFamily="2" charset="-122"/>
              </a:defRPr>
            </a:lvl6pPr>
            <a:lvl7pPr marL="2971800" indent="-228600" defTabSz="9855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90204" pitchFamily="34" charset="0"/>
                <a:ea typeface="华文细黑" pitchFamily="2" charset="-122"/>
              </a:defRPr>
            </a:lvl7pPr>
            <a:lvl8pPr marL="3429000" indent="-228600" defTabSz="9855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90204" pitchFamily="34" charset="0"/>
                <a:ea typeface="华文细黑" pitchFamily="2" charset="-122"/>
              </a:defRPr>
            </a:lvl8pPr>
            <a:lvl9pPr marL="3886200" indent="-228600" defTabSz="98552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90204" pitchFamily="34" charset="0"/>
                <a:ea typeface="华文细黑" pitchFamily="2" charset="-122"/>
              </a:defRPr>
            </a:lvl9pPr>
          </a:lstStyle>
          <a:p>
            <a:pPr marL="0" indent="0" fontAlgn="ctr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、建议购买自然环境数据，与数据供应商建立接口，定时获取自然环境数据（</a:t>
            </a:r>
            <a:r>
              <a: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个小时获取一次），保证了数据的准确性。</a:t>
            </a:r>
            <a:endParaRPr lang="en-US" altLang="zh-CN" sz="18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fontAlgn="ctr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、网络爬虫方式获取自然环境数据，需开发网络爬虫程序，存在的风险是无法保证获取的数据的准确性，如果爬取的网站禁止爬取则会导致数据获取不到，校验与维护工作量较大。</a:t>
            </a:r>
            <a:endParaRPr lang="en-US" altLang="zh-CN" sz="18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fontAlgn="ctr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、自然环境数据包括：气压、温度、</a:t>
            </a:r>
            <a:r>
              <a: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PM2.5</a:t>
            </a:r>
            <a:r>
              <a:rPr lang="zh-CN" altLang="en-US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、风速、风向、风级、天气（雨雪、雷电、冰雹）、未来</a:t>
            </a:r>
            <a:r>
              <a: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小时的信息。</a:t>
            </a:r>
            <a:endParaRPr lang="en-US" altLang="zh-CN" sz="18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>
            <a:endCxn id="11" idx="1"/>
          </p:cNvCxnSpPr>
          <p:nvPr/>
        </p:nvCxnSpPr>
        <p:spPr bwMode="auto">
          <a:xfrm>
            <a:off x="3268503" y="3605793"/>
            <a:ext cx="1980000" cy="1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/>
          <p:cNvSpPr/>
          <p:nvPr/>
        </p:nvSpPr>
        <p:spPr bwMode="auto">
          <a:xfrm>
            <a:off x="5254435" y="3282114"/>
            <a:ext cx="1800000" cy="64765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接口程序</a:t>
            </a:r>
          </a:p>
        </p:txBody>
      </p:sp>
      <p:cxnSp>
        <p:nvCxnSpPr>
          <p:cNvPr id="14" name="直接箭头连接符 13"/>
          <p:cNvCxnSpPr>
            <a:stCxn id="11" idx="3"/>
          </p:cNvCxnSpPr>
          <p:nvPr/>
        </p:nvCxnSpPr>
        <p:spPr bwMode="auto">
          <a:xfrm flipV="1">
            <a:off x="7054435" y="3605773"/>
            <a:ext cx="1980000" cy="17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: 圆角 16"/>
          <p:cNvSpPr/>
          <p:nvPr/>
        </p:nvSpPr>
        <p:spPr bwMode="auto">
          <a:xfrm>
            <a:off x="9040370" y="3281943"/>
            <a:ext cx="1800000" cy="648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Hbase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7036" y="3206993"/>
            <a:ext cx="864000" cy="86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购买服务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203" y="4222822"/>
            <a:ext cx="1257300" cy="6477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204" y="5083112"/>
            <a:ext cx="1764000" cy="427790"/>
          </a:xfrm>
          <a:prstGeom prst="rect">
            <a:avLst/>
          </a:prstGeom>
        </p:spPr>
      </p:pic>
      <p:cxnSp>
        <p:nvCxnSpPr>
          <p:cNvPr id="26" name="直接箭头连接符 25"/>
          <p:cNvCxnSpPr>
            <a:stCxn id="23" idx="3"/>
            <a:endCxn id="28" idx="1"/>
          </p:cNvCxnSpPr>
          <p:nvPr/>
        </p:nvCxnSpPr>
        <p:spPr bwMode="auto">
          <a:xfrm>
            <a:off x="3268503" y="4546672"/>
            <a:ext cx="1985932" cy="751469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: 圆角 27"/>
          <p:cNvSpPr/>
          <p:nvPr/>
        </p:nvSpPr>
        <p:spPr bwMode="auto">
          <a:xfrm>
            <a:off x="5254435" y="4974312"/>
            <a:ext cx="1800000" cy="64765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/>
              <a:t>网络爬虫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cxnSp>
        <p:nvCxnSpPr>
          <p:cNvPr id="29" name="直接箭头连接符 28"/>
          <p:cNvCxnSpPr>
            <a:stCxn id="28" idx="3"/>
          </p:cNvCxnSpPr>
          <p:nvPr/>
        </p:nvCxnSpPr>
        <p:spPr bwMode="auto">
          <a:xfrm>
            <a:off x="7054435" y="5298141"/>
            <a:ext cx="19800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矩形: 圆角 30"/>
          <p:cNvSpPr/>
          <p:nvPr/>
        </p:nvSpPr>
        <p:spPr bwMode="auto">
          <a:xfrm>
            <a:off x="9040370" y="4959321"/>
            <a:ext cx="1800000" cy="64765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Hbase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cxnSp>
        <p:nvCxnSpPr>
          <p:cNvPr id="38" name="直接箭头连接符 37"/>
          <p:cNvCxnSpPr>
            <a:stCxn id="25" idx="3"/>
            <a:endCxn id="28" idx="1"/>
          </p:cNvCxnSpPr>
          <p:nvPr/>
        </p:nvCxnSpPr>
        <p:spPr bwMode="auto">
          <a:xfrm>
            <a:off x="3775204" y="5297007"/>
            <a:ext cx="1479231" cy="113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7" idx="3"/>
            <a:endCxn id="28" idx="1"/>
          </p:cNvCxnSpPr>
          <p:nvPr/>
        </p:nvCxnSpPr>
        <p:spPr bwMode="auto">
          <a:xfrm flipV="1">
            <a:off x="3626702" y="5298141"/>
            <a:ext cx="1627733" cy="68869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27" y="3382204"/>
            <a:ext cx="1764000" cy="4277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27" y="5753472"/>
            <a:ext cx="1628775" cy="46672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37036" y="4914012"/>
            <a:ext cx="86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网络爬虫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多源数据之间的相互关联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6" name="矩形: 圆角 5"/>
          <p:cNvSpPr/>
          <p:nvPr/>
        </p:nvSpPr>
        <p:spPr bwMode="auto">
          <a:xfrm>
            <a:off x="4086345" y="2569888"/>
            <a:ext cx="1878505" cy="1936957"/>
          </a:xfrm>
          <a:prstGeom prst="roundRect">
            <a:avLst>
              <a:gd name="adj" fmla="val 745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7" name="矩形: 圆角 6"/>
          <p:cNvSpPr/>
          <p:nvPr/>
        </p:nvSpPr>
        <p:spPr bwMode="auto">
          <a:xfrm>
            <a:off x="4086345" y="2569888"/>
            <a:ext cx="1878505" cy="521111"/>
          </a:xfrm>
          <a:prstGeom prst="roundRect">
            <a:avLst>
              <a:gd name="adj" fmla="val 745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线路基础定位表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484421" y="32286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线路编号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587014" y="35918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里程标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58773" y="395499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</a:t>
            </a:r>
          </a:p>
        </p:txBody>
      </p:sp>
      <p:sp>
        <p:nvSpPr>
          <p:cNvPr id="11" name="矩形: 圆角 10"/>
          <p:cNvSpPr/>
          <p:nvPr/>
        </p:nvSpPr>
        <p:spPr bwMode="auto">
          <a:xfrm>
            <a:off x="9072977" y="1923352"/>
            <a:ext cx="1878505" cy="3023456"/>
          </a:xfrm>
          <a:prstGeom prst="roundRect">
            <a:avLst>
              <a:gd name="adj" fmla="val 745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12" name="矩形: 圆角 11"/>
          <p:cNvSpPr/>
          <p:nvPr/>
        </p:nvSpPr>
        <p:spPr bwMode="auto">
          <a:xfrm>
            <a:off x="9072977" y="1923352"/>
            <a:ext cx="1878505" cy="521111"/>
          </a:xfrm>
          <a:prstGeom prst="roundRect">
            <a:avLst>
              <a:gd name="adj" fmla="val 745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PHM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事件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表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471053" y="25821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事件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417326" y="29391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事件类型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227399" y="330845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事件发生时间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227399" y="367778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事件发生时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227399" y="401145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事件发生时里程</a:t>
            </a:r>
          </a:p>
        </p:txBody>
      </p:sp>
      <p:sp>
        <p:nvSpPr>
          <p:cNvPr id="18" name="矩形: 圆角 17"/>
          <p:cNvSpPr/>
          <p:nvPr/>
        </p:nvSpPr>
        <p:spPr bwMode="auto">
          <a:xfrm>
            <a:off x="167254" y="2015612"/>
            <a:ext cx="1767739" cy="1671485"/>
          </a:xfrm>
          <a:prstGeom prst="roundRect">
            <a:avLst>
              <a:gd name="adj" fmla="val 745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19" name="矩形: 圆角 18"/>
          <p:cNvSpPr/>
          <p:nvPr/>
        </p:nvSpPr>
        <p:spPr bwMode="auto">
          <a:xfrm>
            <a:off x="167254" y="2015612"/>
            <a:ext cx="1767739" cy="521111"/>
          </a:xfrm>
          <a:prstGeom prst="roundRect">
            <a:avLst>
              <a:gd name="adj" fmla="val 745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气象数据表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65333" y="2674375"/>
            <a:ext cx="156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行政区划名称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03003" y="3043707"/>
            <a:ext cx="119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天气数据</a:t>
            </a:r>
          </a:p>
        </p:txBody>
      </p:sp>
      <p:sp>
        <p:nvSpPr>
          <p:cNvPr id="23" name="矩形: 圆角 27"/>
          <p:cNvSpPr/>
          <p:nvPr/>
        </p:nvSpPr>
        <p:spPr bwMode="auto">
          <a:xfrm>
            <a:off x="2307421" y="2851354"/>
            <a:ext cx="1197278" cy="57974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b="1" dirty="0"/>
              <a:t>GPS</a:t>
            </a:r>
            <a:r>
              <a:rPr lang="zh-CN" altLang="en-US" sz="1400" b="1" dirty="0"/>
              <a:t>转行政</a:t>
            </a:r>
            <a:endParaRPr lang="en-US" altLang="zh-CN" sz="1400" b="1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 b="1" dirty="0"/>
              <a:t>区划程序</a:t>
            </a:r>
            <a:endParaRPr kumimoji="0" lang="zh-CN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cxnSp>
        <p:nvCxnSpPr>
          <p:cNvPr id="29" name="连接符: 肘形 28"/>
          <p:cNvCxnSpPr>
            <a:stCxn id="10" idx="1"/>
            <a:endCxn id="23" idx="3"/>
          </p:cNvCxnSpPr>
          <p:nvPr/>
        </p:nvCxnSpPr>
        <p:spPr bwMode="auto">
          <a:xfrm rot="10800000">
            <a:off x="3504699" y="3141225"/>
            <a:ext cx="954074" cy="998432"/>
          </a:xfrm>
          <a:prstGeom prst="bentConnector3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5400000" scaled="1"/>
          </a:gradFill>
          <a:ln w="15875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连接符: 肘形 30"/>
          <p:cNvCxnSpPr>
            <a:stCxn id="23" idx="1"/>
            <a:endCxn id="20" idx="3"/>
          </p:cNvCxnSpPr>
          <p:nvPr/>
        </p:nvCxnSpPr>
        <p:spPr bwMode="auto">
          <a:xfrm rot="10800000">
            <a:off x="1934993" y="2859041"/>
            <a:ext cx="372428" cy="282184"/>
          </a:xfrm>
          <a:prstGeom prst="bentConnector3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5400000" scaled="1"/>
          </a:gradFill>
          <a:ln w="15875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矩形: 圆角 31"/>
          <p:cNvSpPr/>
          <p:nvPr/>
        </p:nvSpPr>
        <p:spPr bwMode="auto">
          <a:xfrm>
            <a:off x="6763443" y="4425697"/>
            <a:ext cx="1878505" cy="1936957"/>
          </a:xfrm>
          <a:prstGeom prst="roundRect">
            <a:avLst>
              <a:gd name="adj" fmla="val 745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33" name="矩形: 圆角 32"/>
          <p:cNvSpPr/>
          <p:nvPr/>
        </p:nvSpPr>
        <p:spPr bwMode="auto">
          <a:xfrm>
            <a:off x="6763443" y="4425697"/>
            <a:ext cx="1878505" cy="521111"/>
          </a:xfrm>
          <a:prstGeom prst="roundRect">
            <a:avLst>
              <a:gd name="adj" fmla="val 745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MRO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故障表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161519" y="50844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线路编号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209638" y="5467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故障单号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209638" y="58238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故障分类</a:t>
            </a:r>
          </a:p>
        </p:txBody>
      </p:sp>
      <p:sp>
        <p:nvSpPr>
          <p:cNvPr id="37" name="矩形: 圆角 36"/>
          <p:cNvSpPr/>
          <p:nvPr/>
        </p:nvSpPr>
        <p:spPr bwMode="auto">
          <a:xfrm>
            <a:off x="6650211" y="883902"/>
            <a:ext cx="1878505" cy="1936957"/>
          </a:xfrm>
          <a:prstGeom prst="roundRect">
            <a:avLst>
              <a:gd name="adj" fmla="val 745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38" name="矩形: 圆角 37"/>
          <p:cNvSpPr/>
          <p:nvPr/>
        </p:nvSpPr>
        <p:spPr bwMode="auto">
          <a:xfrm>
            <a:off x="6650211" y="883902"/>
            <a:ext cx="1878505" cy="521111"/>
          </a:xfrm>
          <a:prstGeom prst="roundRect">
            <a:avLst>
              <a:gd name="adj" fmla="val 745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90204" pitchFamily="34" charset="0"/>
                <a:ea typeface="黑体" panose="02010609060101010101" pitchFamily="49" charset="-122"/>
              </a:rPr>
              <a:t>线路特征数据表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7048287" y="15426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线路编号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7150880" y="19058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里程标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048287" y="22751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线路数据</a:t>
            </a:r>
          </a:p>
        </p:txBody>
      </p:sp>
      <p:cxnSp>
        <p:nvCxnSpPr>
          <p:cNvPr id="46" name="连接符: 肘形 45"/>
          <p:cNvCxnSpPr/>
          <p:nvPr/>
        </p:nvCxnSpPr>
        <p:spPr bwMode="auto">
          <a:xfrm rot="10800000" flipV="1">
            <a:off x="5493506" y="2090500"/>
            <a:ext cx="1686703" cy="1685986"/>
          </a:xfrm>
          <a:prstGeom prst="bentConnector3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5400000" scaled="1"/>
          </a:gradFill>
          <a:ln w="15875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连接符: 肘形 47"/>
          <p:cNvCxnSpPr>
            <a:stCxn id="17" idx="1"/>
          </p:cNvCxnSpPr>
          <p:nvPr/>
        </p:nvCxnSpPr>
        <p:spPr bwMode="auto">
          <a:xfrm rot="10800000">
            <a:off x="5464177" y="3776488"/>
            <a:ext cx="3763222" cy="419631"/>
          </a:xfrm>
          <a:prstGeom prst="bentConnector3">
            <a:avLst>
              <a:gd name="adj1" fmla="val 12377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5400000" scaled="1"/>
          </a:gradFill>
          <a:ln w="15875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连接符: 肘形 53"/>
          <p:cNvCxnSpPr>
            <a:stCxn id="34" idx="1"/>
            <a:endCxn id="8" idx="3"/>
          </p:cNvCxnSpPr>
          <p:nvPr/>
        </p:nvCxnSpPr>
        <p:spPr bwMode="auto">
          <a:xfrm rot="10800000">
            <a:off x="5592417" y="3413318"/>
            <a:ext cx="1569102" cy="1855809"/>
          </a:xfrm>
          <a:prstGeom prst="bentConnector3">
            <a:avLst>
              <a:gd name="adj1" fmla="val 36214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5400000" scaled="1"/>
          </a:gradFill>
          <a:ln w="15875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连接符: 肘形 56"/>
          <p:cNvCxnSpPr>
            <a:endCxn id="10" idx="3"/>
          </p:cNvCxnSpPr>
          <p:nvPr/>
        </p:nvCxnSpPr>
        <p:spPr bwMode="auto">
          <a:xfrm rot="10800000" flipV="1">
            <a:off x="5592417" y="3836051"/>
            <a:ext cx="3634982" cy="303605"/>
          </a:xfrm>
          <a:prstGeom prst="bentConnector3">
            <a:avLst>
              <a:gd name="adj1" fmla="val 6721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5400000" scaled="1"/>
          </a:gradFill>
          <a:ln w="15875" cap="flat" cmpd="sng" algn="ctr">
            <a:solidFill>
              <a:srgbClr val="C0C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文本框 59"/>
          <p:cNvSpPr txBox="1"/>
          <p:nvPr/>
        </p:nvSpPr>
        <p:spPr>
          <a:xfrm>
            <a:off x="9291073" y="443108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事件详细数据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线路特征数据管理</a:t>
            </a:r>
            <a:r>
              <a:rPr lang="en-US" altLang="zh-CN" dirty="0"/>
              <a:t>-</a:t>
            </a:r>
            <a:r>
              <a:rPr lang="zh-CN" altLang="en-US" dirty="0"/>
              <a:t>主界面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中国中车股份有限公司 版权所有 </a:t>
            </a:r>
            <a:r>
              <a:rPr lang="en-US" altLang="zh-CN"/>
              <a:t>2015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E27FD-115D-4720-AE9C-63133A02825A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91859" y="780071"/>
            <a:ext cx="11208282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开发线路特征数据管理功能，提供模板下载、数据上传、查询、修改和删除操作等操作，为后续线路特征数据录入提供支撑，此功能建议只为指定的业务人员或系统管理员开放。同时提供数据管理记录功能，详细记录数据导入、修改、删除等操作信息。</a:t>
            </a:r>
            <a:endParaRPr lang="en-US" altLang="zh-CN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88" y="1929580"/>
            <a:ext cx="9549024" cy="4500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中国南车">
  <a:themeElements>
    <a:clrScheme name="中国中车">
      <a:dk1>
        <a:srgbClr val="000000"/>
      </a:dk1>
      <a:lt1>
        <a:srgbClr val="FFFFFF"/>
      </a:lt1>
      <a:dk2>
        <a:srgbClr val="4C4948"/>
      </a:dk2>
      <a:lt2>
        <a:srgbClr val="CFCFCF"/>
      </a:lt2>
      <a:accent1>
        <a:srgbClr val="C70019"/>
      </a:accent1>
      <a:accent2>
        <a:srgbClr val="4C4948"/>
      </a:accent2>
      <a:accent3>
        <a:srgbClr val="727171"/>
      </a:accent3>
      <a:accent4>
        <a:srgbClr val="AAA9A9"/>
      </a:accent4>
      <a:accent5>
        <a:srgbClr val="C6C6C6"/>
      </a:accent5>
      <a:accent6>
        <a:srgbClr val="E2E2E2"/>
      </a:accent6>
      <a:hlink>
        <a:srgbClr val="C70019"/>
      </a:hlink>
      <a:folHlink>
        <a:srgbClr val="727171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</a:spPr>
      <a:bodyPr vert="horz" wrap="none" lIns="91440" tIns="45720" rIns="91440" bIns="45720" numCol="1" rtlCol="0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90204" pitchFamily="34" charset="0"/>
            <a:ea typeface="黑体" panose="02010609060101010101" pitchFamily="49" charset="-122"/>
          </a:defRPr>
        </a:defPPr>
      </a:lstStyle>
    </a:spDef>
    <a:lnDef>
      <a:spPr bwMode="auto">
        <a:gradFill rotWithShape="1">
          <a:gsLst>
            <a:gs pos="0">
              <a:schemeClr val="bg2"/>
            </a:gs>
            <a:gs pos="100000">
              <a:schemeClr val="bg2">
                <a:gamma/>
                <a:shade val="46275"/>
                <a:invGamma/>
              </a:schemeClr>
            </a:gs>
          </a:gsLst>
          <a:lin ang="5400000" scaled="1"/>
        </a:gradFill>
        <a:ln w="3175" cap="flat" cmpd="sng" algn="ctr">
          <a:solidFill>
            <a:srgbClr val="C0C0C0"/>
          </a:solidFill>
          <a:prstDash val="solid"/>
          <a:round/>
          <a:headEnd type="none" w="med" len="med"/>
          <a:tailEnd type="none" w="med" len="med"/>
        </a:ln>
      </a:spPr>
      <a:bodyPr/>
      <a:lstStyle/>
    </a:lnDef>
  </a:objectDefaults>
  <a:extraClrSchemeLst>
    <a:extraClrScheme>
      <a:clrScheme name="中国南车 1">
        <a:dk1>
          <a:srgbClr val="000000"/>
        </a:dk1>
        <a:lt1>
          <a:srgbClr val="FFFFFF"/>
        </a:lt1>
        <a:dk2>
          <a:srgbClr val="000000"/>
        </a:dk2>
        <a:lt2>
          <a:srgbClr val="898989"/>
        </a:lt2>
        <a:accent1>
          <a:srgbClr val="0058B0"/>
        </a:accent1>
        <a:accent2>
          <a:srgbClr val="E60012"/>
        </a:accent2>
        <a:accent3>
          <a:srgbClr val="FFFFFF"/>
        </a:accent3>
        <a:accent4>
          <a:srgbClr val="000000"/>
        </a:accent4>
        <a:accent5>
          <a:srgbClr val="AAB4D4"/>
        </a:accent5>
        <a:accent6>
          <a:srgbClr val="D0000F"/>
        </a:accent6>
        <a:hlink>
          <a:srgbClr val="239AD6"/>
        </a:hlink>
        <a:folHlink>
          <a:srgbClr val="FDD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1769</Words>
  <Application>Microsoft Office PowerPoint</Application>
  <PresentationFormat>宽屏</PresentationFormat>
  <Paragraphs>288</Paragraphs>
  <Slides>38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4" baseType="lpstr">
      <vt:lpstr>黑体</vt:lpstr>
      <vt:lpstr>微软雅黑</vt:lpstr>
      <vt:lpstr>Arial</vt:lpstr>
      <vt:lpstr>Calibri</vt:lpstr>
      <vt:lpstr>Wingdings</vt:lpstr>
      <vt:lpstr>中国南车</vt:lpstr>
      <vt:lpstr>动车组线路特征数据在PHM系统中整合应用 建设方案及原型设计</vt:lpstr>
      <vt:lpstr>项目的总体目标</vt:lpstr>
      <vt:lpstr>1 线路、交路、开行、天气数据与列车运行数据集成与存储</vt:lpstr>
      <vt:lpstr>1 线路、交路、开行、天气数据与列车运行数据集成与存储</vt:lpstr>
      <vt:lpstr>PowerPoint 演示文稿</vt:lpstr>
      <vt:lpstr>1.1基础线路定位数据获取过程</vt:lpstr>
      <vt:lpstr>1.2自然环境数据精准获取</vt:lpstr>
      <vt:lpstr>1.3 多源数据之间的相互关联</vt:lpstr>
      <vt:lpstr>2 线路特征数据管理-主界面</vt:lpstr>
      <vt:lpstr>2.1 线路特征数据管理-模板下载界面</vt:lpstr>
      <vt:lpstr>2.1 线路特征数据管理-数据导入界面</vt:lpstr>
      <vt:lpstr>2.2 线路特征数据展示应用-大屏首页</vt:lpstr>
      <vt:lpstr>2.3 线路特征数据展示应用-线路特征数据查询</vt:lpstr>
      <vt:lpstr>2.4 线路特征数据展示应用-事件关联应用</vt:lpstr>
      <vt:lpstr>2.5 线路特征数据展示应用-运行状态回放</vt:lpstr>
      <vt:lpstr>2.1 线路定位数据生成</vt:lpstr>
      <vt:lpstr>2.1 线路定位数据生成</vt:lpstr>
      <vt:lpstr>2.1 线路定位数据生成</vt:lpstr>
      <vt:lpstr>3 PHM系统事件与线路特征数据关联分析-线路级</vt:lpstr>
      <vt:lpstr>3 PHM系统事件与线路特征数据关联分析</vt:lpstr>
      <vt:lpstr>3 PHM系统事件与线路特征数据关联分析-线网级</vt:lpstr>
      <vt:lpstr>4 MRO系统中故障与线路特征数据关联分析</vt:lpstr>
      <vt:lpstr>4 MRO故障与线路特征数据关联分析-热力图</vt:lpstr>
      <vt:lpstr>5 轴承温度与线路特征数据关联分析</vt:lpstr>
      <vt:lpstr>5.1 基于线路、天气、车辆状态的动态阈值轴温预判模型：输出界面</vt:lpstr>
      <vt:lpstr>5.2基于天气、线路数据的线路上转向架蛇行失稳倾向预测建模</vt:lpstr>
      <vt:lpstr>转向架失稳路段诊断模型</vt:lpstr>
      <vt:lpstr>5.3 压中断与线路特征数据关联分析</vt:lpstr>
      <vt:lpstr>5.3 接触网网压中断故障位置诊断模型：输出界面</vt:lpstr>
      <vt:lpstr>6.1 重点线路监控-线路区间内多车辆监控</vt:lpstr>
      <vt:lpstr>6.1 重点线路监控-线路特征选择图形化</vt:lpstr>
      <vt:lpstr>6.1 重点线路监控-线路区间内多车辆监控</vt:lpstr>
      <vt:lpstr>6.1 重点线路监控-线路区间内多车辆监控</vt:lpstr>
      <vt:lpstr>6.2 重点线路监控-天气区间内多车辆监控</vt:lpstr>
      <vt:lpstr>6.2 重点线路监控-天气区间内多车辆监控</vt:lpstr>
      <vt:lpstr>6.2 重点线路监控-天气区间内多车辆监控</vt:lpstr>
      <vt:lpstr>6.2 重点线路监控-天气区间内多车辆监控</vt:lpstr>
      <vt:lpstr>PowerPoint 演示文稿</vt:lpstr>
    </vt:vector>
  </TitlesOfParts>
  <Company>中国南车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中国南车</dc:title>
  <dc:creator>中国南车</dc:creator>
  <cp:lastModifiedBy>worker</cp:lastModifiedBy>
  <cp:revision>2207</cp:revision>
  <dcterms:created xsi:type="dcterms:W3CDTF">2019-10-22T07:38:58Z</dcterms:created>
  <dcterms:modified xsi:type="dcterms:W3CDTF">2019-12-23T01:45:36Z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2052-1.1.0.1454</vt:lpwstr>
  </property>
</Properties>
</file>